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  <p:sldMasterId id="2147483648" r:id="rId2"/>
    <p:sldMasterId id="2147483690" r:id="rId3"/>
  </p:sldMasterIdLst>
  <p:notesMasterIdLst>
    <p:notesMasterId r:id="rId14"/>
  </p:notesMasterIdLst>
  <p:handoutMasterIdLst>
    <p:handoutMasterId r:id="rId15"/>
  </p:handoutMasterIdLst>
  <p:sldIdLst>
    <p:sldId id="468" r:id="rId4"/>
    <p:sldId id="462" r:id="rId5"/>
    <p:sldId id="484" r:id="rId6"/>
    <p:sldId id="487" r:id="rId7"/>
    <p:sldId id="486" r:id="rId8"/>
    <p:sldId id="496" r:id="rId9"/>
    <p:sldId id="495" r:id="rId10"/>
    <p:sldId id="491" r:id="rId11"/>
    <p:sldId id="492" r:id="rId12"/>
    <p:sldId id="488" r:id="rId13"/>
  </p:sldIdLst>
  <p:sldSz cx="12192000" cy="6858000"/>
  <p:notesSz cx="9926638" cy="1430178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pitchFamily="84" charset="0"/>
        <a:ea typeface="Geneva" pitchFamily="84" charset="-128"/>
        <a:cs typeface="Geneva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089" userDrawn="1">
          <p15:clr>
            <a:srgbClr val="A4A3A4"/>
          </p15:clr>
        </p15:guide>
        <p15:guide id="2" orient="horz" pos="810" userDrawn="1">
          <p15:clr>
            <a:srgbClr val="A4A3A4"/>
          </p15:clr>
        </p15:guide>
        <p15:guide id="3" orient="horz" pos="474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  <p15:guide id="5" orient="horz" pos="2110" userDrawn="1">
          <p15:clr>
            <a:srgbClr val="A4A3A4"/>
          </p15:clr>
        </p15:guide>
        <p15:guide id="6" orient="horz" pos="2216" userDrawn="1">
          <p15:clr>
            <a:srgbClr val="A4A3A4"/>
          </p15:clr>
        </p15:guide>
        <p15:guide id="7" orient="horz" pos="230" userDrawn="1">
          <p15:clr>
            <a:srgbClr val="A4A3A4"/>
          </p15:clr>
        </p15:guide>
        <p15:guide id="8" orient="horz" pos="4207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3839" userDrawn="1">
          <p15:clr>
            <a:srgbClr val="A4A3A4"/>
          </p15:clr>
        </p15:guide>
        <p15:guide id="12" pos="7369" userDrawn="1">
          <p15:clr>
            <a:srgbClr val="A4A3A4"/>
          </p15:clr>
        </p15:guide>
        <p15:guide id="13" pos="3765" userDrawn="1">
          <p15:clr>
            <a:srgbClr val="A4A3A4"/>
          </p15:clr>
        </p15:guide>
        <p15:guide id="14" pos="39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52AF5B"/>
    <a:srgbClr val="595959"/>
    <a:srgbClr val="9BBB59"/>
    <a:srgbClr val="4D8EC4"/>
    <a:srgbClr val="337DBC"/>
    <a:srgbClr val="9ABEDE"/>
    <a:srgbClr val="82AED5"/>
    <a:srgbClr val="659DCC"/>
    <a:srgbClr val="00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847" autoAdjust="0"/>
  </p:normalViewPr>
  <p:slideViewPr>
    <p:cSldViewPr snapToGrid="0" snapToObjects="1">
      <p:cViewPr varScale="1">
        <p:scale>
          <a:sx n="96" d="100"/>
          <a:sy n="96" d="100"/>
        </p:scale>
        <p:origin x="222" y="51"/>
      </p:cViewPr>
      <p:guideLst>
        <p:guide orient="horz" pos="4089"/>
        <p:guide orient="horz" pos="810"/>
        <p:guide orient="horz" pos="474"/>
        <p:guide orient="horz" pos="3181"/>
        <p:guide orient="horz" pos="2110"/>
        <p:guide orient="horz" pos="2216"/>
        <p:guide orient="horz" pos="230"/>
        <p:guide orient="horz" pos="4207"/>
        <p:guide orient="horz" pos="3974"/>
        <p:guide pos="303"/>
        <p:guide pos="3839"/>
        <p:guide pos="7369"/>
        <p:guide pos="3765"/>
        <p:guide pos="39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4" y="4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D076CB-FC94-4C5F-BB72-0500F39505B1}" type="datetimeFigureOut">
              <a:rPr lang="de-DE"/>
              <a:pPr>
                <a:defRPr/>
              </a:pPr>
              <a:t>25.01.2020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13584219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4" y="13584219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D72CE1-A3D4-4821-B6BF-8CD83DE940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43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4" y="4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BA6DE8-4174-481B-A8F0-D29495AA4DB1}" type="datetimeFigureOut">
              <a:rPr lang="de-DE"/>
              <a:pPr>
                <a:defRPr/>
              </a:pPr>
              <a:t>25.01.2020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1069975"/>
            <a:ext cx="9545638" cy="5368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830" tIns="66415" rIns="132830" bIns="664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6793353"/>
            <a:ext cx="7941310" cy="6435804"/>
          </a:xfrm>
          <a:prstGeom prst="rect">
            <a:avLst/>
          </a:prstGeom>
        </p:spPr>
        <p:txBody>
          <a:bodyPr vert="horz" lIns="132830" tIns="66415" rIns="132830" bIns="66415" rtlCol="0">
            <a:norm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13584219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4" y="13584219"/>
            <a:ext cx="4301543" cy="715090"/>
          </a:xfrm>
          <a:prstGeom prst="rect">
            <a:avLst/>
          </a:prstGeom>
        </p:spPr>
        <p:txBody>
          <a:bodyPr vert="horz" lIns="132830" tIns="66415" rIns="132830" bIns="6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77FB21-243C-4ADC-8AAC-4A9F72EB70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10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84" charset="-128"/>
        <a:cs typeface="Geneva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65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97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00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2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28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67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70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86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54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0500" y="1069975"/>
            <a:ext cx="9545638" cy="5368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FB21-243C-4ADC-8AAC-4A9F72EB707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2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480485" y="5772197"/>
            <a:ext cx="4978399" cy="7190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CH" dirty="0"/>
              <a:t>Frutiger Gruppe | Gesamtlösungen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06439B-DF22-4ABD-A0AF-6671549D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A286C-F3C3-4221-8EBB-DBDF1879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4AC9E-10AC-4D49-B3F7-99C3D60B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EDB742-AE0A-4316-BB54-B1A8FDA24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390E2-3D58-4856-9DB2-D529C73E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4DB189-2DB3-4BEE-B9AA-BFB4F40C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50BCAF-9C02-4C9C-9ED2-CB46CE5B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549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29DD0-E37E-412E-B846-412E197B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E438B4-342C-47CA-A01D-2EB4CE921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1063A8-CD2A-46D3-B53F-39A5921A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63BCC6-1201-45BA-9A20-4C3F21FF6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EC11CF-B5DF-4E8F-B374-D78202630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37D4919-91AD-4E5C-960D-BCC03CF5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2FEABD-8CD5-456A-A816-66418E79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BC825A-D8EF-42A5-8C8D-152DFF79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112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404C1-7F77-41EB-9FE8-BA4561EB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9B7D0-C1A7-42A4-A4C9-E7635C30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6ED16A-7478-4D30-A0C7-98307840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D71F1B-3B38-482B-916B-BB468734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632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093E6A-493D-45D3-ACCA-D2FDD53B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EEE331-8BAB-4CAB-8FD5-7BC7E053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407508-CF72-4E37-B26C-E4D2E7EB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469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CE248-3B7D-4734-8AC3-D87E9F2C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696BA-831D-4E2A-BF47-487A5ACB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D71366-8379-4186-B6F8-F746E8D83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0A6E2-C3C7-423E-8DB3-B251B9BE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0270CC-42EE-42AC-953B-B6075E18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D6DC59-6357-4F01-ABD8-89347D9C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636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2AE52-0C84-49C5-83BF-DD3EE3AF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F0073E-BDCC-4BF1-9A25-D85D95FA3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14C4E4-FE63-4052-9218-6566DF243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3E209-5503-43E6-B923-52DCA610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5F282-B488-468E-B50E-D7D7F586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2641E1-13D8-4E41-BCB3-9F0CADA6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556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981F7-8AFB-4D8A-989F-525D6E9D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1982C-4AB8-4824-81F0-57E22A759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62FCE2-2BB1-477E-A18B-E31C4230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452CF0-DD58-409A-8CB2-FD7A99F4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353C6C-C84C-4C9D-924E-776A0399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781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77670B-5327-4145-AFE9-F5B4B2B3A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60B6C7-91DC-46C0-AB44-F5F216E29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7D2B5-AF8F-4799-9DC1-6EF2E77B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2E651D-2103-4875-A7EA-DE2C3D47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C8F223-67D8-4FF3-B855-A1809FE4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13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484" y="361951"/>
            <a:ext cx="11218333" cy="923924"/>
          </a:xfrm>
        </p:spPr>
        <p:txBody>
          <a:bodyPr/>
          <a:lstStyle>
            <a:lvl1pPr>
              <a:defRPr sz="2100" baseline="0"/>
            </a:lvl1pPr>
          </a:lstStyle>
          <a:p>
            <a:r>
              <a:rPr lang="de-CH" dirty="0"/>
              <a:t>Mastertitelformat bearbeiten</a:t>
            </a:r>
            <a:br>
              <a:rPr lang="de-CH" dirty="0"/>
            </a:br>
            <a:r>
              <a:rPr lang="de-CH" dirty="0"/>
              <a:t>- 2. Zeile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 anchor="b"/>
          <a:lstStyle/>
          <a:p>
            <a:fld id="{39557DF5-FB0B-A94E-8808-DCB01992691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Investorenmemorandum | Neuenegg, </a:t>
            </a:r>
            <a:r>
              <a:rPr lang="de-CH" dirty="0" err="1"/>
              <a:t>Laupenstrasse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480484" y="1285876"/>
            <a:ext cx="11218333" cy="501067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484" y="362401"/>
            <a:ext cx="11218333" cy="790539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4" y="1285875"/>
            <a:ext cx="5496984" cy="501914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27234" y="1285876"/>
            <a:ext cx="5492751" cy="50276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 anchor="b"/>
          <a:lstStyle/>
          <a:p>
            <a:fld id="{39557DF5-FB0B-A94E-8808-DCB01992691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Investorenmemorandum | Neuenegg, </a:t>
            </a:r>
            <a:r>
              <a:rPr lang="de-CH" dirty="0" err="1"/>
              <a:t>Laupenstrasse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484" y="362401"/>
            <a:ext cx="11218333" cy="92347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 lIns="0" tIns="0" anchor="b"/>
          <a:lstStyle/>
          <a:p>
            <a:fld id="{39557DF5-FB0B-A94E-8808-DCB01992691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Investorenmemorandum | Neuenegg, </a:t>
            </a:r>
            <a:r>
              <a:rPr lang="de-CH" dirty="0" err="1"/>
              <a:t>Laupenstrasse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pro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10318045" y="6533624"/>
            <a:ext cx="987073" cy="143933"/>
          </a:xfrm>
        </p:spPr>
        <p:txBody>
          <a:bodyPr lIns="0" tIns="0" rIns="0" bIns="0" anchor="b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11311467" y="6533624"/>
            <a:ext cx="387352" cy="143933"/>
          </a:xfrm>
        </p:spPr>
        <p:txBody>
          <a:bodyPr lIns="0" tIns="0" rIns="0" bIns="0"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7F9AC846-ED4E-634C-B411-E56E315510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480485" y="6533624"/>
            <a:ext cx="5496983" cy="143933"/>
          </a:xfrm>
        </p:spPr>
        <p:txBody>
          <a:bodyPr lIns="0" tIns="0" rIns="0" bIns="0"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Frutiger Gruppe | Präsentation Gesamtlösungen Immobilien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94633-05B3-4E6B-887F-3C84BE4B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CDD83-F004-4C12-BE91-8F6704B77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969012-0C6F-492D-94F6-E40F25C34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808D6D-62D7-40A0-BDE6-F23F775F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2D432-00B6-4E91-BA18-9A4D2B03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A7264A-858F-4B41-9E03-AF3F8874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98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7ABC6-BC1F-4F54-8655-B8A472FA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5BD8D3-4025-44E9-878D-D13274B0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03532-C5F5-4616-AA38-700FFFD0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35D11D-CECB-48F2-9FC3-FFE4FF0A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173F7-C816-456A-B045-614D2FDF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2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7E66A-2613-4ADD-954D-D2CC8BC8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1B4DB7-E777-42A4-8781-12A6E013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5B6803-2152-4E99-ADD1-37793C96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C992CA-6AAE-44BC-ABF9-B94E00F7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264389-8F55-4AD3-AE00-CA6A265D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CH"/>
              <a:t>Frutiger Gruppe | Präsentation Gesamtlösungen Immobilien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7F9AC846-ED4E-634C-B411-E56E3155106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6" descr="Frutiger_CMYK">
            <a:extLst>
              <a:ext uri="{FF2B5EF4-FFF2-40B4-BE49-F238E27FC236}">
                <a16:creationId xmlns:a16="http://schemas.microsoft.com/office/drawing/2014/main" id="{A906D708-743A-48E7-B179-8BC9C5D6D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0357" y="5772197"/>
            <a:ext cx="718459" cy="71909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80484" y="1285875"/>
            <a:ext cx="11218333" cy="50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80484" y="362401"/>
            <a:ext cx="11218333" cy="9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</a:t>
            </a:r>
            <a:br>
              <a:rPr lang="de-CH" dirty="0"/>
            </a:br>
            <a:r>
              <a:rPr lang="de-CH" dirty="0"/>
              <a:t>- 2. Zeile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10699557" y="6528859"/>
            <a:ext cx="395817" cy="1523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39557DF5-FB0B-A94E-8808-DCB01992691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480485" y="6528859"/>
            <a:ext cx="5496983" cy="14975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i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CH" dirty="0"/>
              <a:t>Investorenmemorandum | Neuenegg, </a:t>
            </a:r>
            <a:r>
              <a:rPr lang="de-CH" dirty="0" err="1"/>
              <a:t>Laupenstrasse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9466503" y="6528859"/>
            <a:ext cx="1233053" cy="1523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de-DE" sz="900" b="0" i="0" kern="120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CH" dirty="0"/>
          </a:p>
        </p:txBody>
      </p:sp>
      <p:pic>
        <p:nvPicPr>
          <p:cNvPr id="11" name="Picture 6" descr="Frutiger_CMYK">
            <a:extLst>
              <a:ext uri="{FF2B5EF4-FFF2-40B4-BE49-F238E27FC236}">
                <a16:creationId xmlns:a16="http://schemas.microsoft.com/office/drawing/2014/main" id="{C167F022-D540-48DA-BD7E-A8300CDBB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5242" y="6315599"/>
            <a:ext cx="3596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6" r:id="rId2"/>
    <p:sldLayoutId id="2147483667" r:id="rId3"/>
    <p:sldLayoutId id="2147483688" r:id="rId4"/>
    <p:sldLayoutId id="2147483668" r:id="rId5"/>
  </p:sldLayoutIdLst>
  <p:hf sldNum="0" hdr="0" dt="0"/>
  <p:txStyles>
    <p:titleStyle>
      <a:lvl1pPr marL="4763" indent="0" algn="l" defTabSz="457200" rtl="0" fontAlgn="base">
        <a:spcBef>
          <a:spcPct val="0"/>
        </a:spcBef>
        <a:spcAft>
          <a:spcPct val="0"/>
        </a:spcAft>
        <a:defRPr sz="2100" b="1" kern="1200">
          <a:solidFill>
            <a:schemeClr val="tx1">
              <a:lumMod val="65000"/>
              <a:lumOff val="3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charset="0"/>
          <a:ea typeface="Geneva" pitchFamily="84" charset="-128"/>
          <a:cs typeface="Geneva" pitchFamily="84" charset="-128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Clr>
          <a:srgbClr val="CE1921"/>
        </a:buClr>
        <a:buFont typeface="Lucida Grande"/>
        <a:buChar char="■"/>
        <a:defRPr lang="de-CH" sz="1800" b="0" i="0" kern="1200" dirty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393700" indent="-215900" algn="l" defTabSz="457200" rtl="0" fontAlgn="base">
        <a:spcBef>
          <a:spcPct val="20000"/>
        </a:spcBef>
        <a:spcAft>
          <a:spcPct val="0"/>
        </a:spcAft>
        <a:buClrTx/>
        <a:buFont typeface="Lucida Grande"/>
        <a:buChar char="_"/>
        <a:defRPr sz="1800" b="0" i="0" kern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0060A1"/>
        </a:buClr>
        <a:buFont typeface="Wingdings" charset="2"/>
        <a:buChar char="§"/>
        <a:defRPr sz="2400" kern="1200">
          <a:solidFill>
            <a:schemeClr val="tx1"/>
          </a:solidFill>
          <a:latin typeface="Arial Unicode MS"/>
          <a:ea typeface="Geneva" pitchFamily="84" charset="-128"/>
          <a:cs typeface="Geneva" pitchFamily="84" charset="-128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F9C81B"/>
        </a:buClr>
        <a:buFont typeface="Wingdings" charset="2"/>
        <a:buChar char="§"/>
        <a:defRPr sz="2000" kern="1200">
          <a:solidFill>
            <a:schemeClr val="tx1"/>
          </a:solidFill>
          <a:latin typeface="Arial Unicode MS"/>
          <a:ea typeface="Geneva" pitchFamily="84" charset="-128"/>
          <a:cs typeface="Geneva" pitchFamily="84" charset="-128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CE1921"/>
        </a:buClr>
        <a:buFont typeface="Wingdings" charset="2"/>
        <a:buChar char="§"/>
        <a:defRPr sz="2000" kern="1200">
          <a:solidFill>
            <a:schemeClr val="tx1"/>
          </a:solidFill>
          <a:latin typeface="Arial Unicode MS"/>
          <a:ea typeface="Geneva" pitchFamily="84" charset="-128"/>
          <a:cs typeface="Geneva" pitchFamily="8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EC1A36-AF14-4807-A1AB-753941C2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5F2800-4D12-4B4B-A5ED-8F2BFF5F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19E5DE-B711-422A-B0E7-A2AABB9B9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0CE0-004F-4B1B-9015-9F10DB6292DC}" type="datetimeFigureOut">
              <a:rPr lang="de-CH" smtClean="0"/>
              <a:t>25.01.2020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A4AC9-558F-49C4-9F38-39FB31373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8F481B-E4E6-4CBF-A997-B924E829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B8F6-7E89-4DD6-BB7A-CCDF732219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54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mp"/><Relationship Id="rId5" Type="http://schemas.openxmlformats.org/officeDocument/2006/relationships/image" Target="../media/image4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m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16.tmp"/><Relationship Id="rId7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tmp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40CFDA7-5069-4829-B488-65EEF33B6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43" y="-1"/>
            <a:ext cx="12192000" cy="5617879"/>
          </a:xfrm>
          <a:prstGeom prst="rect">
            <a:avLst/>
          </a:prstGeom>
        </p:spPr>
      </p:pic>
      <p:sp>
        <p:nvSpPr>
          <p:cNvPr id="28" name="Rechteck 27"/>
          <p:cNvSpPr>
            <a:spLocks noChangeAspect="1"/>
          </p:cNvSpPr>
          <p:nvPr/>
        </p:nvSpPr>
        <p:spPr>
          <a:xfrm>
            <a:off x="9945842" y="1442914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3021208" y="1007482"/>
            <a:ext cx="72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5766973" y="1007482"/>
            <a:ext cx="720000" cy="72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>
            <a:spLocks noChangeAspect="1"/>
          </p:cNvSpPr>
          <p:nvPr/>
        </p:nvSpPr>
        <p:spPr>
          <a:xfrm>
            <a:off x="5128060" y="2162914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/>
          <p:cNvSpPr>
            <a:spLocks noChangeAspect="1"/>
          </p:cNvSpPr>
          <p:nvPr/>
        </p:nvSpPr>
        <p:spPr>
          <a:xfrm>
            <a:off x="5046235" y="1007482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0" name="Gruppierung 29"/>
          <p:cNvGrpSpPr/>
          <p:nvPr/>
        </p:nvGrpSpPr>
        <p:grpSpPr>
          <a:xfrm>
            <a:off x="5848799" y="1007482"/>
            <a:ext cx="6335658" cy="720000"/>
            <a:chOff x="2197268" y="3968300"/>
            <a:chExt cx="6946731" cy="720000"/>
          </a:xfrm>
        </p:grpSpPr>
        <p:sp>
          <p:nvSpPr>
            <p:cNvPr id="21" name="Rechteck 20"/>
            <p:cNvSpPr/>
            <p:nvPr/>
          </p:nvSpPr>
          <p:spPr>
            <a:xfrm>
              <a:off x="2882580" y="3968300"/>
              <a:ext cx="6261419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197268" y="3968300"/>
              <a:ext cx="6508665" cy="720000"/>
            </a:xfrm>
            <a:prstGeom prst="rect">
              <a:avLst/>
            </a:prstGeom>
            <a:noFill/>
          </p:spPr>
          <p:txBody>
            <a:bodyPr wrap="square" lIns="180000" tIns="0" rIns="0" bIns="0" rtlCol="0" anchor="ctr" anchorCtr="0">
              <a:noAutofit/>
            </a:bodyPr>
            <a:lstStyle/>
            <a:p>
              <a:pPr algn="r"/>
              <a:r>
                <a:rPr lang="de-DE" sz="3200" b="1" dirty="0">
                  <a:solidFill>
                    <a:srgbClr val="595959"/>
                  </a:solidFill>
                  <a:latin typeface="Arial Unicode MS"/>
                  <a:cs typeface="Arial Unicode MS"/>
                </a:rPr>
                <a:t>  Thun, </a:t>
              </a:r>
              <a:r>
                <a:rPr lang="de-DE" sz="3200" b="1" dirty="0" err="1">
                  <a:solidFill>
                    <a:srgbClr val="595959"/>
                  </a:solidFill>
                  <a:latin typeface="Arial Unicode MS"/>
                  <a:cs typeface="Arial Unicode MS"/>
                </a:rPr>
                <a:t>Hoffmatte</a:t>
              </a:r>
              <a:r>
                <a:rPr lang="de-DE" sz="3200" b="1" dirty="0">
                  <a:solidFill>
                    <a:srgbClr val="595959"/>
                  </a:solidFill>
                  <a:latin typeface="Arial Unicode MS"/>
                  <a:cs typeface="Arial Unicode MS"/>
                </a:rPr>
                <a:t> </a:t>
              </a:r>
            </a:p>
          </p:txBody>
        </p:sp>
      </p:grpSp>
      <p:sp>
        <p:nvSpPr>
          <p:cNvPr id="40" name="Rechteck 39"/>
          <p:cNvSpPr>
            <a:spLocks noChangeAspect="1"/>
          </p:cNvSpPr>
          <p:nvPr/>
        </p:nvSpPr>
        <p:spPr>
          <a:xfrm>
            <a:off x="8505103" y="2162914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/>
          <p:cNvSpPr>
            <a:spLocks noChangeAspect="1"/>
          </p:cNvSpPr>
          <p:nvPr/>
        </p:nvSpPr>
        <p:spPr>
          <a:xfrm>
            <a:off x="9226581" y="2872214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/>
          <p:cNvSpPr>
            <a:spLocks noChangeAspect="1"/>
          </p:cNvSpPr>
          <p:nvPr/>
        </p:nvSpPr>
        <p:spPr>
          <a:xfrm>
            <a:off x="3686582" y="2151250"/>
            <a:ext cx="720739" cy="720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>
            <a:spLocks noChangeAspect="1"/>
          </p:cNvSpPr>
          <p:nvPr/>
        </p:nvSpPr>
        <p:spPr>
          <a:xfrm>
            <a:off x="4407321" y="0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/>
          <p:cNvSpPr>
            <a:spLocks noChangeAspect="1"/>
          </p:cNvSpPr>
          <p:nvPr/>
        </p:nvSpPr>
        <p:spPr>
          <a:xfrm>
            <a:off x="4407321" y="1441950"/>
            <a:ext cx="720739" cy="720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/>
          <p:cNvSpPr>
            <a:spLocks noChangeAspect="1"/>
          </p:cNvSpPr>
          <p:nvPr/>
        </p:nvSpPr>
        <p:spPr>
          <a:xfrm>
            <a:off x="9291834" y="4312214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/>
          <p:cNvSpPr>
            <a:spLocks noChangeAspect="1"/>
          </p:cNvSpPr>
          <p:nvPr/>
        </p:nvSpPr>
        <p:spPr>
          <a:xfrm>
            <a:off x="4471834" y="4312214"/>
            <a:ext cx="720739" cy="72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3"/>
          <p:cNvSpPr txBox="1">
            <a:spLocks/>
          </p:cNvSpPr>
          <p:nvPr/>
        </p:nvSpPr>
        <p:spPr>
          <a:xfrm>
            <a:off x="887185" y="5846795"/>
            <a:ext cx="5745528" cy="7050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21. Januar 2020</a:t>
            </a:r>
          </a:p>
          <a:p>
            <a:pPr marL="265113" indent="-265113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D009CD-C714-47BA-B258-4E79BA426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035" y="6236526"/>
            <a:ext cx="2541257" cy="2987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730D42-3736-4E97-91E4-E02BBA99B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457" y="5662732"/>
            <a:ext cx="1911448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7"/>
            <a:ext cx="8413750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52AF5B"/>
                </a:solidFill>
              </a:rPr>
              <a:t>Argumente für die Überbauungsordnung </a:t>
            </a:r>
            <a:r>
              <a:rPr lang="de-DE" dirty="0" err="1">
                <a:solidFill>
                  <a:srgbClr val="52AF5B"/>
                </a:solidFill>
              </a:rPr>
              <a:t>Hoffmatte</a:t>
            </a:r>
            <a:endParaRPr lang="de-DE" dirty="0">
              <a:solidFill>
                <a:srgbClr val="52AF5B"/>
              </a:solidFill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334531" y="1074211"/>
            <a:ext cx="11179975" cy="4728545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Wohnen im Alter in gewohntem Umfeld - einzige Lösung in Thun für Stiftung </a:t>
            </a:r>
            <a:r>
              <a:rPr lang="de-CH" b="1" dirty="0" err="1"/>
              <a:t>WiA</a:t>
            </a:r>
            <a:br>
              <a:rPr lang="de-CH" b="1" dirty="0"/>
            </a:br>
            <a:endParaRPr lang="de-CH" b="1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Wohnangebot für Familien und Singles</a:t>
            </a:r>
            <a:br>
              <a:rPr lang="de-CH" b="1" dirty="0"/>
            </a:br>
            <a:endParaRPr lang="de-CH" b="1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Preisgünstige und bezahlbare Wohnungen</a:t>
            </a:r>
            <a:br>
              <a:rPr lang="de-CH" b="1" dirty="0"/>
            </a:br>
            <a:endParaRPr lang="de-CH" b="1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Ergänzende Quartierversorgung mit Café, Kita, Einkaufsladen und klimafreundlicher Mobilität</a:t>
            </a:r>
            <a:br>
              <a:rPr lang="de-CH" b="1" dirty="0"/>
            </a:br>
            <a:endParaRPr lang="de-CH" b="1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Verkehrsfreie Siedlung(intern) mit grosszügigen Grünflächen und Freiräumen</a:t>
            </a:r>
            <a:br>
              <a:rPr lang="de-CH" b="1" dirty="0"/>
            </a:br>
            <a:endParaRPr lang="de-CH" b="1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100% erneuerbare Energie für Heizung und Warmwasseraufbereitung</a:t>
            </a:r>
            <a:br>
              <a:rPr lang="de-CH" b="1" dirty="0"/>
            </a:br>
            <a:endParaRPr lang="de-CH" b="1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de-CH" b="1" dirty="0"/>
              <a:t>Sorgfältige raumplanerische Siedlungsentwicklung mit qualitätsvoller Verdichtung</a:t>
            </a:r>
            <a:br>
              <a:rPr lang="de-CH" sz="1600" b="1" dirty="0"/>
            </a:br>
            <a:endParaRPr lang="de-CH" sz="1600" b="1" dirty="0"/>
          </a:p>
          <a:p>
            <a:pPr marL="0" lvl="0" indent="0">
              <a:buNone/>
            </a:pP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0E2E6A-A9C8-46FE-B4DC-C013BF6C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F55019-B0C7-4B25-B90C-841307651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7"/>
            <a:ext cx="8413750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Inhaltsverzeichnis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334532" y="1070506"/>
            <a:ext cx="8413750" cy="4770000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600" dirty="0"/>
              <a:t>Standort</a:t>
            </a:r>
          </a:p>
          <a:p>
            <a:pPr lvl="0"/>
            <a:endParaRPr lang="de-CH" sz="1600" dirty="0"/>
          </a:p>
          <a:p>
            <a:pPr lvl="0"/>
            <a:r>
              <a:rPr lang="de-CH" sz="1600" dirty="0"/>
              <a:t>Eckwerte Projekt</a:t>
            </a:r>
          </a:p>
          <a:p>
            <a:pPr marL="0" lvl="0" indent="0">
              <a:buNone/>
            </a:pPr>
            <a:endParaRPr lang="de-CH" sz="1600" dirty="0"/>
          </a:p>
          <a:p>
            <a:pPr lvl="0"/>
            <a:r>
              <a:rPr lang="de-CH" sz="1600" dirty="0"/>
              <a:t>Planungsschritte</a:t>
            </a:r>
          </a:p>
          <a:p>
            <a:pPr lvl="0"/>
            <a:endParaRPr lang="de-CH" sz="1600" dirty="0"/>
          </a:p>
          <a:p>
            <a:pPr lvl="0"/>
            <a:r>
              <a:rPr lang="de-CH" sz="1600" dirty="0"/>
              <a:t>Nachhaltigkeit und Mobilität</a:t>
            </a:r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AF0891-9BEB-43ED-ABE6-5A4FC0B0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C5A9C8-192C-4F50-BCA0-278A97CE1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7"/>
            <a:ext cx="8413750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Standort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334532" y="1070506"/>
            <a:ext cx="5761468" cy="4770000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600" dirty="0"/>
              <a:t>Makrolage</a:t>
            </a:r>
          </a:p>
          <a:p>
            <a:pPr marL="0" lvl="0" indent="0">
              <a:buNone/>
            </a:pP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4D217DAB-D049-4C81-A6DD-7487DA91E693}"/>
              </a:ext>
            </a:extLst>
          </p:cNvPr>
          <p:cNvSpPr txBox="1">
            <a:spLocks/>
          </p:cNvSpPr>
          <p:nvPr/>
        </p:nvSpPr>
        <p:spPr>
          <a:xfrm>
            <a:off x="6096000" y="1074934"/>
            <a:ext cx="5761468" cy="4770000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600" dirty="0"/>
              <a:t>Mikrolage</a:t>
            </a:r>
          </a:p>
          <a:p>
            <a:pPr marL="0" lvl="0" indent="0">
              <a:buNone/>
            </a:pP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66A238E-73FC-49B6-A4A7-4EA528F9C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3"/>
          <a:stretch/>
        </p:blipFill>
        <p:spPr>
          <a:xfrm>
            <a:off x="432293" y="1520519"/>
            <a:ext cx="5116719" cy="446858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56009FF-38AE-4C0C-A70F-D34488F60CEC}"/>
              </a:ext>
            </a:extLst>
          </p:cNvPr>
          <p:cNvSpPr/>
          <p:nvPr/>
        </p:nvSpPr>
        <p:spPr>
          <a:xfrm rot="678600">
            <a:off x="2458551" y="4304309"/>
            <a:ext cx="173346" cy="2876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B0822E1-B3EF-4467-A0ED-04BF9DE2A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19" y="1520519"/>
            <a:ext cx="5107761" cy="44685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3AF0B6E-F040-4710-AE0B-FCAA9C186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6D695E-F1B6-409C-AE00-7C638BC3C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7"/>
            <a:ext cx="8413750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Standort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334532" y="1070506"/>
            <a:ext cx="5761468" cy="4770000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C37068-F85B-48CA-8CD7-A3B2413B1C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676644"/>
            <a:ext cx="8257067" cy="55047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28EFC1-4388-4BCC-9270-F6863442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992EB9-C2BF-4BE8-A2A0-06163864E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7"/>
            <a:ext cx="8413750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Eckwerte Projekt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334532" y="2606873"/>
            <a:ext cx="5761468" cy="2583388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2AF5B"/>
              </a:buClr>
            </a:pPr>
            <a:r>
              <a:rPr lang="de-CH" sz="1600" b="1" dirty="0"/>
              <a:t>Nutzungen der Stiftung </a:t>
            </a:r>
            <a:r>
              <a:rPr lang="de-CH" sz="1600" b="1" dirty="0" err="1"/>
              <a:t>WiA</a:t>
            </a:r>
            <a:r>
              <a:rPr lang="de-CH" sz="1600" b="1" dirty="0"/>
              <a:t> (Wohnen im Alter)</a:t>
            </a:r>
          </a:p>
          <a:p>
            <a:pPr lvl="0">
              <a:buClr>
                <a:srgbClr val="52AF5B"/>
              </a:buClr>
            </a:pPr>
            <a:r>
              <a:rPr lang="de-CH" sz="1600" dirty="0"/>
              <a:t>Alterswohnen mit Dienstleistungen</a:t>
            </a:r>
          </a:p>
          <a:p>
            <a:pPr lvl="0">
              <a:buClr>
                <a:srgbClr val="52AF5B"/>
              </a:buClr>
            </a:pPr>
            <a:r>
              <a:rPr lang="de-CH" sz="1600" dirty="0"/>
              <a:t>Wohnangebote für Menschen mit Demenz</a:t>
            </a:r>
          </a:p>
          <a:p>
            <a:pPr lvl="0">
              <a:buClr>
                <a:srgbClr val="52AF5B"/>
              </a:buClr>
            </a:pPr>
            <a:r>
              <a:rPr lang="de-CH" sz="1600" dirty="0"/>
              <a:t>Wohnangebote für Menschen, die auf Betreuung und Pflege angewiesen sind</a:t>
            </a: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4D217DAB-D049-4C81-A6DD-7487DA91E693}"/>
              </a:ext>
            </a:extLst>
          </p:cNvPr>
          <p:cNvSpPr txBox="1">
            <a:spLocks/>
          </p:cNvSpPr>
          <p:nvPr/>
        </p:nvSpPr>
        <p:spPr>
          <a:xfrm>
            <a:off x="334532" y="4265720"/>
            <a:ext cx="5761468" cy="2265694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accent1"/>
              </a:buClr>
            </a:pPr>
            <a:r>
              <a:rPr lang="de-CH" sz="1600" b="1" dirty="0"/>
              <a:t>Übrige Wohnnutzungen</a:t>
            </a:r>
          </a:p>
          <a:p>
            <a:pPr lvl="0">
              <a:buClr>
                <a:schemeClr val="accent1"/>
              </a:buClr>
            </a:pPr>
            <a:r>
              <a:rPr lang="de-CH" sz="1600" dirty="0"/>
              <a:t>Miet- und Eigentumswohnungen</a:t>
            </a:r>
          </a:p>
          <a:p>
            <a:pPr lvl="0">
              <a:buClr>
                <a:schemeClr val="accent1"/>
              </a:buClr>
            </a:pPr>
            <a:r>
              <a:rPr lang="de-CH" sz="1600" dirty="0"/>
              <a:t>Familienwohnungen</a:t>
            </a:r>
          </a:p>
          <a:p>
            <a:pPr lvl="0">
              <a:buClr>
                <a:schemeClr val="accent1"/>
              </a:buClr>
            </a:pPr>
            <a:r>
              <a:rPr lang="de-CH" sz="1600" dirty="0"/>
              <a:t>Preisgünstige bezahlbare Wohnungen</a:t>
            </a:r>
          </a:p>
          <a:p>
            <a:pPr lvl="0">
              <a:buClr>
                <a:schemeClr val="accent1"/>
              </a:buClr>
            </a:pPr>
            <a:r>
              <a:rPr lang="de-CH" sz="1600" dirty="0"/>
              <a:t>Kleinwohnungen für alleinstehenden Personen</a:t>
            </a:r>
          </a:p>
          <a:p>
            <a:pPr lvl="0">
              <a:buClr>
                <a:schemeClr val="accent1"/>
              </a:buClr>
            </a:pPr>
            <a:endParaRPr lang="de-CH" sz="1600" dirty="0"/>
          </a:p>
          <a:p>
            <a:pPr marL="0" lvl="0" indent="0">
              <a:buNone/>
            </a:pP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8D01AC9D-A131-43E1-A89C-3AAF6ED5FC91}"/>
              </a:ext>
            </a:extLst>
          </p:cNvPr>
          <p:cNvSpPr txBox="1">
            <a:spLocks/>
          </p:cNvSpPr>
          <p:nvPr/>
        </p:nvSpPr>
        <p:spPr>
          <a:xfrm>
            <a:off x="334532" y="840517"/>
            <a:ext cx="6993368" cy="1649215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600" dirty="0"/>
              <a:t>180 Miet- und Eigentumswohnungen</a:t>
            </a:r>
          </a:p>
          <a:p>
            <a:pPr lvl="0"/>
            <a:r>
              <a:rPr lang="de-CH" sz="1600" dirty="0"/>
              <a:t>55 altersgerechte Mietwohnungen mit Dienstleistungen</a:t>
            </a:r>
          </a:p>
          <a:p>
            <a:pPr lvl="0"/>
            <a:r>
              <a:rPr lang="de-CH" sz="1600" dirty="0"/>
              <a:t>Alterspflegeheim mit 96 Plätzen</a:t>
            </a:r>
          </a:p>
          <a:p>
            <a:pPr lvl="0"/>
            <a:r>
              <a:rPr lang="de-CH" sz="1600" dirty="0"/>
              <a:t>KITA</a:t>
            </a:r>
          </a:p>
          <a:p>
            <a:pPr lvl="0"/>
            <a:r>
              <a:rPr lang="de-CH" sz="1600" dirty="0"/>
              <a:t>Quartierladen</a:t>
            </a:r>
            <a:endParaRPr lang="de-CH" sz="1400" dirty="0"/>
          </a:p>
          <a:p>
            <a:pPr marL="0" lvl="0" indent="0">
              <a:buNone/>
            </a:pPr>
            <a:endParaRPr lang="de-CH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5A1D3AB-C79B-46A0-985F-E054C59045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034" y="2455014"/>
            <a:ext cx="2626255" cy="17474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95CE07-9212-4043-B7A2-B4D135D7E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660EC9-3685-40E7-8D69-195F64650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4386C1-1534-4923-A2E2-FB5C589DB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034" y="538343"/>
            <a:ext cx="2626255" cy="17508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8478123-30D0-4344-8EB3-938F2EB91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034" y="4368269"/>
            <a:ext cx="2615882" cy="17439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232D0E3-728C-4C16-851A-DFE0A39414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435" y="538343"/>
            <a:ext cx="2615882" cy="17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7"/>
            <a:ext cx="8413750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Nutzungen</a:t>
            </a:r>
            <a:endParaRPr lang="de-DE" dirty="0">
              <a:solidFill>
                <a:srgbClr val="595959"/>
              </a:solidFill>
            </a:endParaRPr>
          </a:p>
        </p:txBody>
      </p:sp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86B2F01-9E8B-44BE-9F17-0BBFADA9E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" r="3317"/>
          <a:stretch/>
        </p:blipFill>
        <p:spPr>
          <a:xfrm>
            <a:off x="397295" y="804333"/>
            <a:ext cx="8459139" cy="5493982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396294A-9A15-484C-9F1E-A7F33CB7540D}"/>
              </a:ext>
            </a:extLst>
          </p:cNvPr>
          <p:cNvSpPr/>
          <p:nvPr/>
        </p:nvSpPr>
        <p:spPr>
          <a:xfrm>
            <a:off x="6092723" y="2934777"/>
            <a:ext cx="1324660" cy="1058100"/>
          </a:xfrm>
          <a:custGeom>
            <a:avLst/>
            <a:gdLst>
              <a:gd name="connsiteX0" fmla="*/ 0 w 1653540"/>
              <a:gd name="connsiteY0" fmla="*/ 563880 h 1320800"/>
              <a:gd name="connsiteX1" fmla="*/ 411480 w 1653540"/>
              <a:gd name="connsiteY1" fmla="*/ 0 h 1320800"/>
              <a:gd name="connsiteX2" fmla="*/ 904240 w 1653540"/>
              <a:gd name="connsiteY2" fmla="*/ 350520 h 1320800"/>
              <a:gd name="connsiteX3" fmla="*/ 886460 w 1653540"/>
              <a:gd name="connsiteY3" fmla="*/ 378460 h 1320800"/>
              <a:gd name="connsiteX4" fmla="*/ 1016000 w 1653540"/>
              <a:gd name="connsiteY4" fmla="*/ 495300 h 1320800"/>
              <a:gd name="connsiteX5" fmla="*/ 1082040 w 1653540"/>
              <a:gd name="connsiteY5" fmla="*/ 419100 h 1320800"/>
              <a:gd name="connsiteX6" fmla="*/ 1653540 w 1653540"/>
              <a:gd name="connsiteY6" fmla="*/ 822960 h 1320800"/>
              <a:gd name="connsiteX7" fmla="*/ 1297940 w 1653540"/>
              <a:gd name="connsiteY7" fmla="*/ 1320800 h 1320800"/>
              <a:gd name="connsiteX8" fmla="*/ 726440 w 1653540"/>
              <a:gd name="connsiteY8" fmla="*/ 909320 h 1320800"/>
              <a:gd name="connsiteX9" fmla="*/ 754380 w 1653540"/>
              <a:gd name="connsiteY9" fmla="*/ 863600 h 1320800"/>
              <a:gd name="connsiteX10" fmla="*/ 601980 w 1653540"/>
              <a:gd name="connsiteY10" fmla="*/ 759460 h 1320800"/>
              <a:gd name="connsiteX11" fmla="*/ 490220 w 1653540"/>
              <a:gd name="connsiteY11" fmla="*/ 922020 h 1320800"/>
              <a:gd name="connsiteX12" fmla="*/ 0 w 1653540"/>
              <a:gd name="connsiteY12" fmla="*/ 56388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540" h="1320800">
                <a:moveTo>
                  <a:pt x="0" y="563880"/>
                </a:moveTo>
                <a:lnTo>
                  <a:pt x="411480" y="0"/>
                </a:lnTo>
                <a:lnTo>
                  <a:pt x="904240" y="350520"/>
                </a:lnTo>
                <a:lnTo>
                  <a:pt x="886460" y="378460"/>
                </a:lnTo>
                <a:lnTo>
                  <a:pt x="1016000" y="495300"/>
                </a:lnTo>
                <a:lnTo>
                  <a:pt x="1082040" y="419100"/>
                </a:lnTo>
                <a:lnTo>
                  <a:pt x="1653540" y="822960"/>
                </a:lnTo>
                <a:lnTo>
                  <a:pt x="1297940" y="1320800"/>
                </a:lnTo>
                <a:lnTo>
                  <a:pt x="726440" y="909320"/>
                </a:lnTo>
                <a:lnTo>
                  <a:pt x="754380" y="863600"/>
                </a:lnTo>
                <a:lnTo>
                  <a:pt x="601980" y="759460"/>
                </a:lnTo>
                <a:lnTo>
                  <a:pt x="490220" y="922020"/>
                </a:lnTo>
                <a:lnTo>
                  <a:pt x="0" y="563880"/>
                </a:lnTo>
                <a:close/>
              </a:path>
            </a:pathLst>
          </a:cu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4BC2132-7B7F-445E-9D3B-FB4C5357CB01}"/>
              </a:ext>
            </a:extLst>
          </p:cNvPr>
          <p:cNvSpPr/>
          <p:nvPr/>
        </p:nvSpPr>
        <p:spPr>
          <a:xfrm>
            <a:off x="4425197" y="2755205"/>
            <a:ext cx="662585" cy="637150"/>
          </a:xfrm>
          <a:custGeom>
            <a:avLst/>
            <a:gdLst>
              <a:gd name="connsiteX0" fmla="*/ 279400 w 827088"/>
              <a:gd name="connsiteY0" fmla="*/ 0 h 795338"/>
              <a:gd name="connsiteX1" fmla="*/ 92075 w 827088"/>
              <a:gd name="connsiteY1" fmla="*/ 257175 h 795338"/>
              <a:gd name="connsiteX2" fmla="*/ 117475 w 827088"/>
              <a:gd name="connsiteY2" fmla="*/ 279400 h 795338"/>
              <a:gd name="connsiteX3" fmla="*/ 0 w 827088"/>
              <a:gd name="connsiteY3" fmla="*/ 439738 h 795338"/>
              <a:gd name="connsiteX4" fmla="*/ 215900 w 827088"/>
              <a:gd name="connsiteY4" fmla="*/ 596900 h 795338"/>
              <a:gd name="connsiteX5" fmla="*/ 233363 w 827088"/>
              <a:gd name="connsiteY5" fmla="*/ 566738 h 795338"/>
              <a:gd name="connsiteX6" fmla="*/ 552450 w 827088"/>
              <a:gd name="connsiteY6" fmla="*/ 795338 h 795338"/>
              <a:gd name="connsiteX7" fmla="*/ 673100 w 827088"/>
              <a:gd name="connsiteY7" fmla="*/ 627063 h 795338"/>
              <a:gd name="connsiteX8" fmla="*/ 650875 w 827088"/>
              <a:gd name="connsiteY8" fmla="*/ 606425 h 795338"/>
              <a:gd name="connsiteX9" fmla="*/ 827088 w 827088"/>
              <a:gd name="connsiteY9" fmla="*/ 357188 h 795338"/>
              <a:gd name="connsiteX10" fmla="*/ 649288 w 827088"/>
              <a:gd name="connsiteY10" fmla="*/ 234950 h 795338"/>
              <a:gd name="connsiteX11" fmla="*/ 633413 w 827088"/>
              <a:gd name="connsiteY11" fmla="*/ 255588 h 795338"/>
              <a:gd name="connsiteX12" fmla="*/ 279400 w 827088"/>
              <a:gd name="connsiteY12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088" h="795338">
                <a:moveTo>
                  <a:pt x="279400" y="0"/>
                </a:moveTo>
                <a:lnTo>
                  <a:pt x="92075" y="257175"/>
                </a:lnTo>
                <a:lnTo>
                  <a:pt x="117475" y="279400"/>
                </a:lnTo>
                <a:lnTo>
                  <a:pt x="0" y="439738"/>
                </a:lnTo>
                <a:lnTo>
                  <a:pt x="215900" y="596900"/>
                </a:lnTo>
                <a:lnTo>
                  <a:pt x="233363" y="566738"/>
                </a:lnTo>
                <a:lnTo>
                  <a:pt x="552450" y="795338"/>
                </a:lnTo>
                <a:lnTo>
                  <a:pt x="673100" y="627063"/>
                </a:lnTo>
                <a:lnTo>
                  <a:pt x="650875" y="606425"/>
                </a:lnTo>
                <a:lnTo>
                  <a:pt x="827088" y="357188"/>
                </a:lnTo>
                <a:lnTo>
                  <a:pt x="649288" y="234950"/>
                </a:lnTo>
                <a:lnTo>
                  <a:pt x="633413" y="255588"/>
                </a:lnTo>
                <a:lnTo>
                  <a:pt x="279400" y="0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DA4D2FF-3724-4ED4-8760-B1C2349DBCE9}"/>
              </a:ext>
            </a:extLst>
          </p:cNvPr>
          <p:cNvSpPr/>
          <p:nvPr/>
        </p:nvSpPr>
        <p:spPr>
          <a:xfrm>
            <a:off x="5193337" y="2663639"/>
            <a:ext cx="738890" cy="633334"/>
          </a:xfrm>
          <a:custGeom>
            <a:avLst/>
            <a:gdLst>
              <a:gd name="connsiteX0" fmla="*/ 182563 w 922338"/>
              <a:gd name="connsiteY0" fmla="*/ 0 h 790575"/>
              <a:gd name="connsiteX1" fmla="*/ 552450 w 922338"/>
              <a:gd name="connsiteY1" fmla="*/ 266700 h 790575"/>
              <a:gd name="connsiteX2" fmla="*/ 576263 w 922338"/>
              <a:gd name="connsiteY2" fmla="*/ 236538 h 790575"/>
              <a:gd name="connsiteX3" fmla="*/ 922338 w 922338"/>
              <a:gd name="connsiteY3" fmla="*/ 492125 h 790575"/>
              <a:gd name="connsiteX4" fmla="*/ 820738 w 922338"/>
              <a:gd name="connsiteY4" fmla="*/ 622300 h 790575"/>
              <a:gd name="connsiteX5" fmla="*/ 846138 w 922338"/>
              <a:gd name="connsiteY5" fmla="*/ 644525 h 790575"/>
              <a:gd name="connsiteX6" fmla="*/ 738188 w 922338"/>
              <a:gd name="connsiteY6" fmla="*/ 790575 h 790575"/>
              <a:gd name="connsiteX7" fmla="*/ 369888 w 922338"/>
              <a:gd name="connsiteY7" fmla="*/ 534988 h 790575"/>
              <a:gd name="connsiteX8" fmla="*/ 352425 w 922338"/>
              <a:gd name="connsiteY8" fmla="*/ 554038 h 790575"/>
              <a:gd name="connsiteX9" fmla="*/ 0 w 922338"/>
              <a:gd name="connsiteY9" fmla="*/ 298450 h 790575"/>
              <a:gd name="connsiteX10" fmla="*/ 100013 w 922338"/>
              <a:gd name="connsiteY10" fmla="*/ 163513 h 790575"/>
              <a:gd name="connsiteX11" fmla="*/ 76200 w 922338"/>
              <a:gd name="connsiteY11" fmla="*/ 139700 h 790575"/>
              <a:gd name="connsiteX12" fmla="*/ 182563 w 922338"/>
              <a:gd name="connsiteY12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38" h="790575">
                <a:moveTo>
                  <a:pt x="182563" y="0"/>
                </a:moveTo>
                <a:lnTo>
                  <a:pt x="552450" y="266700"/>
                </a:lnTo>
                <a:lnTo>
                  <a:pt x="576263" y="236538"/>
                </a:lnTo>
                <a:lnTo>
                  <a:pt x="922338" y="492125"/>
                </a:lnTo>
                <a:lnTo>
                  <a:pt x="820738" y="622300"/>
                </a:lnTo>
                <a:lnTo>
                  <a:pt x="846138" y="644525"/>
                </a:lnTo>
                <a:lnTo>
                  <a:pt x="738188" y="790575"/>
                </a:lnTo>
                <a:lnTo>
                  <a:pt x="369888" y="534988"/>
                </a:lnTo>
                <a:lnTo>
                  <a:pt x="352425" y="554038"/>
                </a:lnTo>
                <a:lnTo>
                  <a:pt x="0" y="298450"/>
                </a:lnTo>
                <a:lnTo>
                  <a:pt x="100013" y="163513"/>
                </a:lnTo>
                <a:lnTo>
                  <a:pt x="76200" y="139700"/>
                </a:lnTo>
                <a:lnTo>
                  <a:pt x="182563" y="0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D13692F0-EF96-4386-8380-25B7E4FC7F77}"/>
              </a:ext>
            </a:extLst>
          </p:cNvPr>
          <p:cNvSpPr/>
          <p:nvPr/>
        </p:nvSpPr>
        <p:spPr>
          <a:xfrm>
            <a:off x="3256455" y="2544094"/>
            <a:ext cx="578648" cy="600268"/>
          </a:xfrm>
          <a:custGeom>
            <a:avLst/>
            <a:gdLst>
              <a:gd name="connsiteX0" fmla="*/ 0 w 722312"/>
              <a:gd name="connsiteY0" fmla="*/ 454025 h 749300"/>
              <a:gd name="connsiteX1" fmla="*/ 225425 w 722312"/>
              <a:gd name="connsiteY1" fmla="*/ 146050 h 749300"/>
              <a:gd name="connsiteX2" fmla="*/ 211137 w 722312"/>
              <a:gd name="connsiteY2" fmla="*/ 131763 h 749300"/>
              <a:gd name="connsiteX3" fmla="*/ 303212 w 722312"/>
              <a:gd name="connsiteY3" fmla="*/ 0 h 749300"/>
              <a:gd name="connsiteX4" fmla="*/ 590550 w 722312"/>
              <a:gd name="connsiteY4" fmla="*/ 211138 h 749300"/>
              <a:gd name="connsiteX5" fmla="*/ 600075 w 722312"/>
              <a:gd name="connsiteY5" fmla="*/ 195263 h 749300"/>
              <a:gd name="connsiteX6" fmla="*/ 722312 w 722312"/>
              <a:gd name="connsiteY6" fmla="*/ 282575 h 749300"/>
              <a:gd name="connsiteX7" fmla="*/ 496887 w 722312"/>
              <a:gd name="connsiteY7" fmla="*/ 608013 h 749300"/>
              <a:gd name="connsiteX8" fmla="*/ 506412 w 722312"/>
              <a:gd name="connsiteY8" fmla="*/ 619125 h 749300"/>
              <a:gd name="connsiteX9" fmla="*/ 414337 w 722312"/>
              <a:gd name="connsiteY9" fmla="*/ 749300 h 749300"/>
              <a:gd name="connsiteX10" fmla="*/ 0 w 722312"/>
              <a:gd name="connsiteY10" fmla="*/ 454025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2312" h="749300">
                <a:moveTo>
                  <a:pt x="0" y="454025"/>
                </a:moveTo>
                <a:lnTo>
                  <a:pt x="225425" y="146050"/>
                </a:lnTo>
                <a:lnTo>
                  <a:pt x="211137" y="131763"/>
                </a:lnTo>
                <a:lnTo>
                  <a:pt x="303212" y="0"/>
                </a:lnTo>
                <a:lnTo>
                  <a:pt x="590550" y="211138"/>
                </a:lnTo>
                <a:lnTo>
                  <a:pt x="600075" y="195263"/>
                </a:lnTo>
                <a:lnTo>
                  <a:pt x="722312" y="282575"/>
                </a:lnTo>
                <a:lnTo>
                  <a:pt x="496887" y="608013"/>
                </a:lnTo>
                <a:lnTo>
                  <a:pt x="506412" y="619125"/>
                </a:lnTo>
                <a:lnTo>
                  <a:pt x="414337" y="749300"/>
                </a:lnTo>
                <a:lnTo>
                  <a:pt x="0" y="454025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5FE3691-18D8-4312-B97A-6902BD5DC58C}"/>
              </a:ext>
            </a:extLst>
          </p:cNvPr>
          <p:cNvSpPr/>
          <p:nvPr/>
        </p:nvSpPr>
        <p:spPr>
          <a:xfrm>
            <a:off x="7153536" y="4511075"/>
            <a:ext cx="598572" cy="590094"/>
          </a:xfrm>
          <a:custGeom>
            <a:avLst/>
            <a:gdLst>
              <a:gd name="connsiteX0" fmla="*/ 0 w 747183"/>
              <a:gd name="connsiteY0" fmla="*/ 412750 h 736600"/>
              <a:gd name="connsiteX1" fmla="*/ 302683 w 747183"/>
              <a:gd name="connsiteY1" fmla="*/ 0 h 736600"/>
              <a:gd name="connsiteX2" fmla="*/ 427566 w 747183"/>
              <a:gd name="connsiteY2" fmla="*/ 99484 h 736600"/>
              <a:gd name="connsiteX3" fmla="*/ 416983 w 747183"/>
              <a:gd name="connsiteY3" fmla="*/ 105834 h 736600"/>
              <a:gd name="connsiteX4" fmla="*/ 747183 w 747183"/>
              <a:gd name="connsiteY4" fmla="*/ 347134 h 736600"/>
              <a:gd name="connsiteX5" fmla="*/ 660400 w 747183"/>
              <a:gd name="connsiteY5" fmla="*/ 465667 h 736600"/>
              <a:gd name="connsiteX6" fmla="*/ 643466 w 747183"/>
              <a:gd name="connsiteY6" fmla="*/ 455084 h 736600"/>
              <a:gd name="connsiteX7" fmla="*/ 427566 w 747183"/>
              <a:gd name="connsiteY7" fmla="*/ 736600 h 736600"/>
              <a:gd name="connsiteX8" fmla="*/ 298450 w 747183"/>
              <a:gd name="connsiteY8" fmla="*/ 643467 h 736600"/>
              <a:gd name="connsiteX9" fmla="*/ 315383 w 747183"/>
              <a:gd name="connsiteY9" fmla="*/ 628650 h 736600"/>
              <a:gd name="connsiteX10" fmla="*/ 0 w 747183"/>
              <a:gd name="connsiteY10" fmla="*/ 41275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183" h="736600">
                <a:moveTo>
                  <a:pt x="0" y="412750"/>
                </a:moveTo>
                <a:lnTo>
                  <a:pt x="302683" y="0"/>
                </a:lnTo>
                <a:lnTo>
                  <a:pt x="427566" y="99484"/>
                </a:lnTo>
                <a:lnTo>
                  <a:pt x="416983" y="105834"/>
                </a:lnTo>
                <a:lnTo>
                  <a:pt x="747183" y="347134"/>
                </a:lnTo>
                <a:lnTo>
                  <a:pt x="660400" y="465667"/>
                </a:lnTo>
                <a:lnTo>
                  <a:pt x="643466" y="455084"/>
                </a:lnTo>
                <a:lnTo>
                  <a:pt x="427566" y="736600"/>
                </a:lnTo>
                <a:lnTo>
                  <a:pt x="298450" y="643467"/>
                </a:lnTo>
                <a:lnTo>
                  <a:pt x="315383" y="628650"/>
                </a:lnTo>
                <a:lnTo>
                  <a:pt x="0" y="412750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D1ABFA6-D8CF-407C-8879-A59C2CEC8487}"/>
              </a:ext>
            </a:extLst>
          </p:cNvPr>
          <p:cNvSpPr/>
          <p:nvPr/>
        </p:nvSpPr>
        <p:spPr>
          <a:xfrm>
            <a:off x="7477409" y="3589477"/>
            <a:ext cx="908033" cy="981795"/>
          </a:xfrm>
          <a:custGeom>
            <a:avLst/>
            <a:gdLst>
              <a:gd name="connsiteX0" fmla="*/ 0 w 1133475"/>
              <a:gd name="connsiteY0" fmla="*/ 285750 h 1225550"/>
              <a:gd name="connsiteX1" fmla="*/ 203200 w 1133475"/>
              <a:gd name="connsiteY1" fmla="*/ 0 h 1225550"/>
              <a:gd name="connsiteX2" fmla="*/ 1133475 w 1133475"/>
              <a:gd name="connsiteY2" fmla="*/ 676275 h 1225550"/>
              <a:gd name="connsiteX3" fmla="*/ 738188 w 1133475"/>
              <a:gd name="connsiteY3" fmla="*/ 1225550 h 1225550"/>
              <a:gd name="connsiteX4" fmla="*/ 261938 w 1133475"/>
              <a:gd name="connsiteY4" fmla="*/ 879475 h 1225550"/>
              <a:gd name="connsiteX5" fmla="*/ 457200 w 1133475"/>
              <a:gd name="connsiteY5" fmla="*/ 614363 h 1225550"/>
              <a:gd name="connsiteX6" fmla="*/ 0 w 1133475"/>
              <a:gd name="connsiteY6" fmla="*/ 2857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5" h="1225550">
                <a:moveTo>
                  <a:pt x="0" y="285750"/>
                </a:moveTo>
                <a:lnTo>
                  <a:pt x="203200" y="0"/>
                </a:lnTo>
                <a:lnTo>
                  <a:pt x="1133475" y="676275"/>
                </a:lnTo>
                <a:lnTo>
                  <a:pt x="738188" y="1225550"/>
                </a:lnTo>
                <a:lnTo>
                  <a:pt x="261938" y="879475"/>
                </a:lnTo>
                <a:lnTo>
                  <a:pt x="457200" y="614363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03BB9C8A-4020-40FC-85E9-81664939F940}"/>
              </a:ext>
            </a:extLst>
          </p:cNvPr>
          <p:cNvSpPr/>
          <p:nvPr/>
        </p:nvSpPr>
        <p:spPr>
          <a:xfrm>
            <a:off x="788668" y="3008823"/>
            <a:ext cx="573885" cy="554572"/>
          </a:xfrm>
          <a:custGeom>
            <a:avLst/>
            <a:gdLst>
              <a:gd name="connsiteX0" fmla="*/ 0 w 716366"/>
              <a:gd name="connsiteY0" fmla="*/ 384014 h 692258"/>
              <a:gd name="connsiteX1" fmla="*/ 272081 w 716366"/>
              <a:gd name="connsiteY1" fmla="*/ 0 h 692258"/>
              <a:gd name="connsiteX2" fmla="*/ 576881 w 716366"/>
              <a:gd name="connsiteY2" fmla="*/ 229031 h 692258"/>
              <a:gd name="connsiteX3" fmla="*/ 595824 w 716366"/>
              <a:gd name="connsiteY3" fmla="*/ 215254 h 692258"/>
              <a:gd name="connsiteX4" fmla="*/ 716366 w 716366"/>
              <a:gd name="connsiteY4" fmla="*/ 306522 h 692258"/>
              <a:gd name="connsiteX5" fmla="*/ 523498 w 716366"/>
              <a:gd name="connsiteY5" fmla="*/ 561383 h 692258"/>
              <a:gd name="connsiteX6" fmla="*/ 551051 w 716366"/>
              <a:gd name="connsiteY6" fmla="*/ 575159 h 692258"/>
              <a:gd name="connsiteX7" fmla="*/ 456339 w 716366"/>
              <a:gd name="connsiteY7" fmla="*/ 692258 h 692258"/>
              <a:gd name="connsiteX8" fmla="*/ 129153 w 716366"/>
              <a:gd name="connsiteY8" fmla="*/ 454617 h 692258"/>
              <a:gd name="connsiteX9" fmla="*/ 118820 w 716366"/>
              <a:gd name="connsiteY9" fmla="*/ 471837 h 692258"/>
              <a:gd name="connsiteX10" fmla="*/ 0 w 716366"/>
              <a:gd name="connsiteY10" fmla="*/ 384014 h 69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6366" h="692258">
                <a:moveTo>
                  <a:pt x="0" y="384014"/>
                </a:moveTo>
                <a:lnTo>
                  <a:pt x="272081" y="0"/>
                </a:lnTo>
                <a:lnTo>
                  <a:pt x="576881" y="229031"/>
                </a:lnTo>
                <a:lnTo>
                  <a:pt x="595824" y="215254"/>
                </a:lnTo>
                <a:lnTo>
                  <a:pt x="716366" y="306522"/>
                </a:lnTo>
                <a:lnTo>
                  <a:pt x="523498" y="561383"/>
                </a:lnTo>
                <a:lnTo>
                  <a:pt x="551051" y="575159"/>
                </a:lnTo>
                <a:lnTo>
                  <a:pt x="456339" y="692258"/>
                </a:lnTo>
                <a:lnTo>
                  <a:pt x="129153" y="454617"/>
                </a:lnTo>
                <a:lnTo>
                  <a:pt x="118820" y="471837"/>
                </a:lnTo>
                <a:lnTo>
                  <a:pt x="0" y="384014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2A1A8033-804C-4B83-9827-35A878D021F2}"/>
              </a:ext>
            </a:extLst>
          </p:cNvPr>
          <p:cNvSpPr/>
          <p:nvPr/>
        </p:nvSpPr>
        <p:spPr>
          <a:xfrm>
            <a:off x="2244073" y="2262497"/>
            <a:ext cx="673211" cy="645621"/>
          </a:xfrm>
          <a:custGeom>
            <a:avLst/>
            <a:gdLst>
              <a:gd name="connsiteX0" fmla="*/ 0 w 840352"/>
              <a:gd name="connsiteY0" fmla="*/ 404678 h 805912"/>
              <a:gd name="connsiteX1" fmla="*/ 129152 w 840352"/>
              <a:gd name="connsiteY1" fmla="*/ 235918 h 805912"/>
              <a:gd name="connsiteX2" fmla="*/ 148095 w 840352"/>
              <a:gd name="connsiteY2" fmla="*/ 254861 h 805912"/>
              <a:gd name="connsiteX3" fmla="*/ 332352 w 840352"/>
              <a:gd name="connsiteY3" fmla="*/ 0 h 805912"/>
              <a:gd name="connsiteX4" fmla="*/ 501112 w 840352"/>
              <a:gd name="connsiteY4" fmla="*/ 130874 h 805912"/>
              <a:gd name="connsiteX5" fmla="*/ 478725 w 840352"/>
              <a:gd name="connsiteY5" fmla="*/ 160149 h 805912"/>
              <a:gd name="connsiteX6" fmla="*/ 840352 w 840352"/>
              <a:gd name="connsiteY6" fmla="*/ 415010 h 805912"/>
              <a:gd name="connsiteX7" fmla="*/ 650929 w 840352"/>
              <a:gd name="connsiteY7" fmla="*/ 669871 h 805912"/>
              <a:gd name="connsiteX8" fmla="*/ 628542 w 840352"/>
              <a:gd name="connsiteY8" fmla="*/ 656095 h 805912"/>
              <a:gd name="connsiteX9" fmla="*/ 514888 w 840352"/>
              <a:gd name="connsiteY9" fmla="*/ 805912 h 805912"/>
              <a:gd name="connsiteX10" fmla="*/ 304800 w 840352"/>
              <a:gd name="connsiteY10" fmla="*/ 654373 h 805912"/>
              <a:gd name="connsiteX11" fmla="*/ 318576 w 840352"/>
              <a:gd name="connsiteY11" fmla="*/ 628542 h 805912"/>
              <a:gd name="connsiteX12" fmla="*/ 0 w 840352"/>
              <a:gd name="connsiteY12" fmla="*/ 404678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52" h="805912">
                <a:moveTo>
                  <a:pt x="0" y="404678"/>
                </a:moveTo>
                <a:lnTo>
                  <a:pt x="129152" y="235918"/>
                </a:lnTo>
                <a:lnTo>
                  <a:pt x="148095" y="254861"/>
                </a:lnTo>
                <a:lnTo>
                  <a:pt x="332352" y="0"/>
                </a:lnTo>
                <a:lnTo>
                  <a:pt x="501112" y="130874"/>
                </a:lnTo>
                <a:lnTo>
                  <a:pt x="478725" y="160149"/>
                </a:lnTo>
                <a:lnTo>
                  <a:pt x="840352" y="415010"/>
                </a:lnTo>
                <a:lnTo>
                  <a:pt x="650929" y="669871"/>
                </a:lnTo>
                <a:lnTo>
                  <a:pt x="628542" y="656095"/>
                </a:lnTo>
                <a:lnTo>
                  <a:pt x="514888" y="805912"/>
                </a:lnTo>
                <a:lnTo>
                  <a:pt x="304800" y="654373"/>
                </a:lnTo>
                <a:lnTo>
                  <a:pt x="318576" y="628542"/>
                </a:lnTo>
                <a:lnTo>
                  <a:pt x="0" y="40467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DAFAA527-3147-4CB8-9CE3-28DD64E1BBC9}"/>
              </a:ext>
            </a:extLst>
          </p:cNvPr>
          <p:cNvSpPr/>
          <p:nvPr/>
        </p:nvSpPr>
        <p:spPr>
          <a:xfrm>
            <a:off x="1067333" y="2041772"/>
            <a:ext cx="733910" cy="864967"/>
          </a:xfrm>
          <a:custGeom>
            <a:avLst/>
            <a:gdLst>
              <a:gd name="connsiteX0" fmla="*/ 0 w 916122"/>
              <a:gd name="connsiteY0" fmla="*/ 847241 h 1079716"/>
              <a:gd name="connsiteX1" fmla="*/ 332352 w 916122"/>
              <a:gd name="connsiteY1" fmla="*/ 384014 h 1079716"/>
              <a:gd name="connsiteX2" fmla="*/ 363349 w 916122"/>
              <a:gd name="connsiteY2" fmla="*/ 404678 h 1079716"/>
              <a:gd name="connsiteX3" fmla="*/ 649207 w 916122"/>
              <a:gd name="connsiteY3" fmla="*/ 0 h 1079716"/>
              <a:gd name="connsiteX4" fmla="*/ 799024 w 916122"/>
              <a:gd name="connsiteY4" fmla="*/ 113655 h 1079716"/>
              <a:gd name="connsiteX5" fmla="*/ 780081 w 916122"/>
              <a:gd name="connsiteY5" fmla="*/ 132597 h 1079716"/>
              <a:gd name="connsiteX6" fmla="*/ 916122 w 916122"/>
              <a:gd name="connsiteY6" fmla="*/ 241085 h 1079716"/>
              <a:gd name="connsiteX7" fmla="*/ 642319 w 916122"/>
              <a:gd name="connsiteY7" fmla="*/ 616489 h 1079716"/>
              <a:gd name="connsiteX8" fmla="*/ 614766 w 916122"/>
              <a:gd name="connsiteY8" fmla="*/ 602712 h 1079716"/>
              <a:gd name="connsiteX9" fmla="*/ 268637 w 916122"/>
              <a:gd name="connsiteY9" fmla="*/ 1079716 h 1079716"/>
              <a:gd name="connsiteX10" fmla="*/ 96434 w 916122"/>
              <a:gd name="connsiteY10" fmla="*/ 959173 h 1079716"/>
              <a:gd name="connsiteX11" fmla="*/ 113654 w 916122"/>
              <a:gd name="connsiteY11" fmla="*/ 928177 h 1079716"/>
              <a:gd name="connsiteX12" fmla="*/ 0 w 916122"/>
              <a:gd name="connsiteY12" fmla="*/ 847241 h 107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122" h="1079716">
                <a:moveTo>
                  <a:pt x="0" y="847241"/>
                </a:moveTo>
                <a:lnTo>
                  <a:pt x="332352" y="384014"/>
                </a:lnTo>
                <a:lnTo>
                  <a:pt x="363349" y="404678"/>
                </a:lnTo>
                <a:lnTo>
                  <a:pt x="649207" y="0"/>
                </a:lnTo>
                <a:lnTo>
                  <a:pt x="799024" y="113655"/>
                </a:lnTo>
                <a:lnTo>
                  <a:pt x="780081" y="132597"/>
                </a:lnTo>
                <a:lnTo>
                  <a:pt x="916122" y="241085"/>
                </a:lnTo>
                <a:lnTo>
                  <a:pt x="642319" y="616489"/>
                </a:lnTo>
                <a:lnTo>
                  <a:pt x="614766" y="602712"/>
                </a:lnTo>
                <a:lnTo>
                  <a:pt x="268637" y="1079716"/>
                </a:lnTo>
                <a:lnTo>
                  <a:pt x="96434" y="959173"/>
                </a:lnTo>
                <a:lnTo>
                  <a:pt x="113654" y="928177"/>
                </a:lnTo>
                <a:lnTo>
                  <a:pt x="0" y="847241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6233BFAA-5C9E-41EC-83CA-6F69F94396D1}"/>
              </a:ext>
            </a:extLst>
          </p:cNvPr>
          <p:cNvSpPr/>
          <p:nvPr/>
        </p:nvSpPr>
        <p:spPr>
          <a:xfrm>
            <a:off x="1928160" y="1214054"/>
            <a:ext cx="732531" cy="858068"/>
          </a:xfrm>
          <a:custGeom>
            <a:avLst/>
            <a:gdLst>
              <a:gd name="connsiteX0" fmla="*/ 0 w 914400"/>
              <a:gd name="connsiteY0" fmla="*/ 843797 h 1071105"/>
              <a:gd name="connsiteX1" fmla="*/ 337519 w 914400"/>
              <a:gd name="connsiteY1" fmla="*/ 375403 h 1071105"/>
              <a:gd name="connsiteX2" fmla="*/ 368515 w 914400"/>
              <a:gd name="connsiteY2" fmla="*/ 397790 h 1071105"/>
              <a:gd name="connsiteX3" fmla="*/ 650929 w 914400"/>
              <a:gd name="connsiteY3" fmla="*/ 0 h 1071105"/>
              <a:gd name="connsiteX4" fmla="*/ 799024 w 914400"/>
              <a:gd name="connsiteY4" fmla="*/ 105044 h 1071105"/>
              <a:gd name="connsiteX5" fmla="*/ 783525 w 914400"/>
              <a:gd name="connsiteY5" fmla="*/ 129153 h 1071105"/>
              <a:gd name="connsiteX6" fmla="*/ 914400 w 914400"/>
              <a:gd name="connsiteY6" fmla="*/ 227309 h 1071105"/>
              <a:gd name="connsiteX7" fmla="*/ 642319 w 914400"/>
              <a:gd name="connsiteY7" fmla="*/ 609600 h 1071105"/>
              <a:gd name="connsiteX8" fmla="*/ 616488 w 914400"/>
              <a:gd name="connsiteY8" fmla="*/ 590658 h 1071105"/>
              <a:gd name="connsiteX9" fmla="*/ 270359 w 914400"/>
              <a:gd name="connsiteY9" fmla="*/ 1071105 h 1071105"/>
              <a:gd name="connsiteX10" fmla="*/ 94712 w 914400"/>
              <a:gd name="connsiteY10" fmla="*/ 957451 h 1071105"/>
              <a:gd name="connsiteX11" fmla="*/ 113654 w 914400"/>
              <a:gd name="connsiteY11" fmla="*/ 921288 h 1071105"/>
              <a:gd name="connsiteX12" fmla="*/ 0 w 914400"/>
              <a:gd name="connsiteY12" fmla="*/ 843797 h 107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" h="1071105">
                <a:moveTo>
                  <a:pt x="0" y="843797"/>
                </a:moveTo>
                <a:lnTo>
                  <a:pt x="337519" y="375403"/>
                </a:lnTo>
                <a:lnTo>
                  <a:pt x="368515" y="397790"/>
                </a:lnTo>
                <a:lnTo>
                  <a:pt x="650929" y="0"/>
                </a:lnTo>
                <a:lnTo>
                  <a:pt x="799024" y="105044"/>
                </a:lnTo>
                <a:lnTo>
                  <a:pt x="783525" y="129153"/>
                </a:lnTo>
                <a:lnTo>
                  <a:pt x="914400" y="227309"/>
                </a:lnTo>
                <a:lnTo>
                  <a:pt x="642319" y="609600"/>
                </a:lnTo>
                <a:lnTo>
                  <a:pt x="616488" y="590658"/>
                </a:lnTo>
                <a:lnTo>
                  <a:pt x="270359" y="1071105"/>
                </a:lnTo>
                <a:lnTo>
                  <a:pt x="94712" y="957451"/>
                </a:lnTo>
                <a:lnTo>
                  <a:pt x="113654" y="921288"/>
                </a:lnTo>
                <a:lnTo>
                  <a:pt x="0" y="843797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FB566F7-4FF8-48E9-BCD0-6B6438C4497A}"/>
              </a:ext>
            </a:extLst>
          </p:cNvPr>
          <p:cNvSpPr/>
          <p:nvPr/>
        </p:nvSpPr>
        <p:spPr>
          <a:xfrm>
            <a:off x="2734076" y="1786306"/>
            <a:ext cx="738890" cy="633334"/>
          </a:xfrm>
          <a:custGeom>
            <a:avLst/>
            <a:gdLst>
              <a:gd name="connsiteX0" fmla="*/ 182563 w 922338"/>
              <a:gd name="connsiteY0" fmla="*/ 0 h 790575"/>
              <a:gd name="connsiteX1" fmla="*/ 552450 w 922338"/>
              <a:gd name="connsiteY1" fmla="*/ 266700 h 790575"/>
              <a:gd name="connsiteX2" fmla="*/ 576263 w 922338"/>
              <a:gd name="connsiteY2" fmla="*/ 236538 h 790575"/>
              <a:gd name="connsiteX3" fmla="*/ 922338 w 922338"/>
              <a:gd name="connsiteY3" fmla="*/ 492125 h 790575"/>
              <a:gd name="connsiteX4" fmla="*/ 820738 w 922338"/>
              <a:gd name="connsiteY4" fmla="*/ 622300 h 790575"/>
              <a:gd name="connsiteX5" fmla="*/ 846138 w 922338"/>
              <a:gd name="connsiteY5" fmla="*/ 644525 h 790575"/>
              <a:gd name="connsiteX6" fmla="*/ 738188 w 922338"/>
              <a:gd name="connsiteY6" fmla="*/ 790575 h 790575"/>
              <a:gd name="connsiteX7" fmla="*/ 369888 w 922338"/>
              <a:gd name="connsiteY7" fmla="*/ 534988 h 790575"/>
              <a:gd name="connsiteX8" fmla="*/ 352425 w 922338"/>
              <a:gd name="connsiteY8" fmla="*/ 554038 h 790575"/>
              <a:gd name="connsiteX9" fmla="*/ 0 w 922338"/>
              <a:gd name="connsiteY9" fmla="*/ 298450 h 790575"/>
              <a:gd name="connsiteX10" fmla="*/ 100013 w 922338"/>
              <a:gd name="connsiteY10" fmla="*/ 163513 h 790575"/>
              <a:gd name="connsiteX11" fmla="*/ 76200 w 922338"/>
              <a:gd name="connsiteY11" fmla="*/ 139700 h 790575"/>
              <a:gd name="connsiteX12" fmla="*/ 182563 w 922338"/>
              <a:gd name="connsiteY12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38" h="790575">
                <a:moveTo>
                  <a:pt x="182563" y="0"/>
                </a:moveTo>
                <a:lnTo>
                  <a:pt x="552450" y="266700"/>
                </a:lnTo>
                <a:lnTo>
                  <a:pt x="576263" y="236538"/>
                </a:lnTo>
                <a:lnTo>
                  <a:pt x="922338" y="492125"/>
                </a:lnTo>
                <a:lnTo>
                  <a:pt x="820738" y="622300"/>
                </a:lnTo>
                <a:lnTo>
                  <a:pt x="846138" y="644525"/>
                </a:lnTo>
                <a:lnTo>
                  <a:pt x="738188" y="790575"/>
                </a:lnTo>
                <a:lnTo>
                  <a:pt x="369888" y="534988"/>
                </a:lnTo>
                <a:lnTo>
                  <a:pt x="352425" y="554038"/>
                </a:lnTo>
                <a:lnTo>
                  <a:pt x="0" y="298450"/>
                </a:lnTo>
                <a:lnTo>
                  <a:pt x="100013" y="163513"/>
                </a:lnTo>
                <a:lnTo>
                  <a:pt x="76200" y="139700"/>
                </a:lnTo>
                <a:lnTo>
                  <a:pt x="182563" y="0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05CBDD6-E1C4-4F8B-9443-4DF9AC2E4CB6}"/>
              </a:ext>
            </a:extLst>
          </p:cNvPr>
          <p:cNvGrpSpPr/>
          <p:nvPr/>
        </p:nvGrpSpPr>
        <p:grpSpPr>
          <a:xfrm>
            <a:off x="-1571666" y="7276436"/>
            <a:ext cx="528563" cy="272571"/>
            <a:chOff x="10497876" y="6317930"/>
            <a:chExt cx="659792" cy="340242"/>
          </a:xfrm>
        </p:grpSpPr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17DDD8A4-2822-48D8-9068-30B2C9DECB5E}"/>
                </a:ext>
              </a:extLst>
            </p:cNvPr>
            <p:cNvSpPr/>
            <p:nvPr/>
          </p:nvSpPr>
          <p:spPr>
            <a:xfrm rot="10800000">
              <a:off x="10744200" y="6399862"/>
              <a:ext cx="413468" cy="176375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FD76020-AEC2-48B3-A355-C5400A8B0A09}"/>
                </a:ext>
              </a:extLst>
            </p:cNvPr>
            <p:cNvSpPr txBox="1"/>
            <p:nvPr/>
          </p:nvSpPr>
          <p:spPr>
            <a:xfrm rot="16200000">
              <a:off x="10481644" y="6334162"/>
              <a:ext cx="3402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CH" sz="1400" b="1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N</a:t>
              </a: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648D79AE-1407-4E90-A12D-8BD66CF35EA6}"/>
              </a:ext>
            </a:extLst>
          </p:cNvPr>
          <p:cNvSpPr/>
          <p:nvPr/>
        </p:nvSpPr>
        <p:spPr>
          <a:xfrm>
            <a:off x="9182100" y="804333"/>
            <a:ext cx="622300" cy="409721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54E8D9-A4D5-4EE8-BBB4-7EECDB675C79}"/>
              </a:ext>
            </a:extLst>
          </p:cNvPr>
          <p:cNvSpPr txBox="1"/>
          <p:nvPr/>
        </p:nvSpPr>
        <p:spPr>
          <a:xfrm>
            <a:off x="9947926" y="804333"/>
            <a:ext cx="209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Miet- und Eigentumswohnungen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26EA78-B816-4CCE-8330-3DD570FAE43E}"/>
              </a:ext>
            </a:extLst>
          </p:cNvPr>
          <p:cNvSpPr/>
          <p:nvPr/>
        </p:nvSpPr>
        <p:spPr>
          <a:xfrm>
            <a:off x="9182100" y="1701800"/>
            <a:ext cx="622300" cy="409721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B0155B-B4F2-45F0-8449-74E0685027C6}"/>
              </a:ext>
            </a:extLst>
          </p:cNvPr>
          <p:cNvSpPr txBox="1"/>
          <p:nvPr/>
        </p:nvSpPr>
        <p:spPr>
          <a:xfrm>
            <a:off x="9947926" y="1701800"/>
            <a:ext cx="209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Alterspflegeheim </a:t>
            </a:r>
            <a:r>
              <a:rPr lang="de-CH" sz="1400" dirty="0" err="1"/>
              <a:t>WiA</a:t>
            </a:r>
            <a:endParaRPr lang="de-CH" sz="140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6401E89-7DB9-40F9-BB29-0A9597E2B631}"/>
              </a:ext>
            </a:extLst>
          </p:cNvPr>
          <p:cNvSpPr/>
          <p:nvPr/>
        </p:nvSpPr>
        <p:spPr>
          <a:xfrm>
            <a:off x="9182100" y="2599267"/>
            <a:ext cx="622300" cy="409721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07123EA-AF6B-454A-9DE7-651B49848888}"/>
              </a:ext>
            </a:extLst>
          </p:cNvPr>
          <p:cNvSpPr txBox="1"/>
          <p:nvPr/>
        </p:nvSpPr>
        <p:spPr>
          <a:xfrm>
            <a:off x="9947926" y="2599267"/>
            <a:ext cx="2091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Alterswohnungen</a:t>
            </a:r>
          </a:p>
          <a:p>
            <a:r>
              <a:rPr lang="de-CH" sz="1400" dirty="0"/>
              <a:t>KITA</a:t>
            </a:r>
          </a:p>
          <a:p>
            <a:r>
              <a:rPr lang="de-CH" sz="1400" dirty="0"/>
              <a:t>Quartierladen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A203A8D-64C8-4967-A5C2-2972ED14C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6A5F2F05-5127-4EBC-BC6F-AE20E9343F45}"/>
              </a:ext>
            </a:extLst>
          </p:cNvPr>
          <p:cNvSpPr/>
          <p:nvPr/>
        </p:nvSpPr>
        <p:spPr>
          <a:xfrm rot="2871987">
            <a:off x="1195847" y="4063260"/>
            <a:ext cx="218114" cy="24946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7" name="Pfeil: nach oben 26">
            <a:extLst>
              <a:ext uri="{FF2B5EF4-FFF2-40B4-BE49-F238E27FC236}">
                <a16:creationId xmlns:a16="http://schemas.microsoft.com/office/drawing/2014/main" id="{FC1B5477-527B-4C99-92FE-BA18891799FC}"/>
              </a:ext>
            </a:extLst>
          </p:cNvPr>
          <p:cNvSpPr/>
          <p:nvPr/>
        </p:nvSpPr>
        <p:spPr>
          <a:xfrm rot="18383953">
            <a:off x="7438060" y="5251412"/>
            <a:ext cx="218114" cy="24946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8" name="Pfeil: nach oben 27">
            <a:extLst>
              <a:ext uri="{FF2B5EF4-FFF2-40B4-BE49-F238E27FC236}">
                <a16:creationId xmlns:a16="http://schemas.microsoft.com/office/drawing/2014/main" id="{9F22AEC2-800C-4857-B6EB-5E5D7B3EB812}"/>
              </a:ext>
            </a:extLst>
          </p:cNvPr>
          <p:cNvSpPr/>
          <p:nvPr/>
        </p:nvSpPr>
        <p:spPr>
          <a:xfrm rot="16200000">
            <a:off x="9195984" y="3576461"/>
            <a:ext cx="218114" cy="24946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8589DBB-C35D-445A-8782-1DAFB80BBDF8}"/>
              </a:ext>
            </a:extLst>
          </p:cNvPr>
          <p:cNvSpPr txBox="1"/>
          <p:nvPr/>
        </p:nvSpPr>
        <p:spPr>
          <a:xfrm>
            <a:off x="9947925" y="3547306"/>
            <a:ext cx="209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Einstellhalleneinfahrten</a:t>
            </a:r>
          </a:p>
        </p:txBody>
      </p:sp>
    </p:spTree>
    <p:extLst>
      <p:ext uri="{BB962C8B-B14F-4D97-AF65-F5344CB8AC3E}">
        <p14:creationId xmlns:p14="http://schemas.microsoft.com/office/powerpoint/2010/main" val="46204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2" y="279968"/>
            <a:ext cx="5494994" cy="558932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Planungsschritte – gemeinsames Vorgehen mit der Stadt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988C3F7-DAB0-472E-86EE-AA079E315870}"/>
              </a:ext>
            </a:extLst>
          </p:cNvPr>
          <p:cNvSpPr txBox="1"/>
          <p:nvPr/>
        </p:nvSpPr>
        <p:spPr>
          <a:xfrm>
            <a:off x="1775357" y="1154761"/>
            <a:ext cx="4004732" cy="4924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sz="1300" dirty="0"/>
              <a:t>Start Wettbewerbsverfahren nach SIA-142 </a:t>
            </a:r>
          </a:p>
          <a:p>
            <a:r>
              <a:rPr lang="de-CH" sz="1300" dirty="0"/>
              <a:t>mit 12 Architekturteams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4EDFB88-AF1F-4811-BAEF-56ED9CEF14AB}"/>
              </a:ext>
            </a:extLst>
          </p:cNvPr>
          <p:cNvSpPr txBox="1"/>
          <p:nvPr/>
        </p:nvSpPr>
        <p:spPr>
          <a:xfrm>
            <a:off x="1768512" y="2176265"/>
            <a:ext cx="4004732" cy="292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Öffentliche Ausstellung der Wettbewerbsergebnisse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B887C59-8EAC-4FFC-8B04-5E2A86C998B3}"/>
              </a:ext>
            </a:extLst>
          </p:cNvPr>
          <p:cNvSpPr txBox="1"/>
          <p:nvPr/>
        </p:nvSpPr>
        <p:spPr>
          <a:xfrm>
            <a:off x="1768966" y="3111497"/>
            <a:ext cx="4004732" cy="292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Erste Vorprüfung beim Kanton (AGR)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7110540-AA3E-4C85-9A45-B60C10244460}"/>
              </a:ext>
            </a:extLst>
          </p:cNvPr>
          <p:cNvSpPr txBox="1"/>
          <p:nvPr/>
        </p:nvSpPr>
        <p:spPr>
          <a:xfrm>
            <a:off x="1768965" y="4037912"/>
            <a:ext cx="4004733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Gemeinderatsbeschluss für die Auflage der </a:t>
            </a:r>
            <a:r>
              <a:rPr lang="de-CH" dirty="0" err="1"/>
              <a:t>UeO</a:t>
            </a:r>
            <a:endParaRPr lang="de-CH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7DC8865-9CE4-4D9F-9C04-E4BF3BE4DEE5}"/>
              </a:ext>
            </a:extLst>
          </p:cNvPr>
          <p:cNvSpPr txBox="1"/>
          <p:nvPr/>
        </p:nvSpPr>
        <p:spPr>
          <a:xfrm>
            <a:off x="1768966" y="4940017"/>
            <a:ext cx="4004732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Beschlussfassung durch Stadtrat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26AE64A-BA27-4ECE-B218-26308608F5B5}"/>
              </a:ext>
            </a:extLst>
          </p:cNvPr>
          <p:cNvSpPr txBox="1"/>
          <p:nvPr/>
        </p:nvSpPr>
        <p:spPr>
          <a:xfrm>
            <a:off x="1768966" y="5864364"/>
            <a:ext cx="4004732" cy="2923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b="1" dirty="0">
                <a:solidFill>
                  <a:schemeClr val="tx2"/>
                </a:solidFill>
              </a:rPr>
              <a:t>Volksabstimmung am 9. Februar 2020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E3A9CED-64EC-4F39-951D-5DB177C35A59}"/>
              </a:ext>
            </a:extLst>
          </p:cNvPr>
          <p:cNvSpPr txBox="1"/>
          <p:nvPr/>
        </p:nvSpPr>
        <p:spPr>
          <a:xfrm>
            <a:off x="6410760" y="798513"/>
            <a:ext cx="4004732" cy="2923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Start Vorbereitung Wettbewerbsverfahren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A809DF7-B814-4603-97BD-74D8FEF90B72}"/>
              </a:ext>
            </a:extLst>
          </p:cNvPr>
          <p:cNvSpPr txBox="1"/>
          <p:nvPr/>
        </p:nvSpPr>
        <p:spPr>
          <a:xfrm>
            <a:off x="6414108" y="1622707"/>
            <a:ext cx="4009064" cy="4924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Orientierung der Quartierbewohner über die Ergebnisse des Wettbewerbsverfahrens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3D09155-7E28-44F5-9A1B-06BE30CAD5D7}"/>
              </a:ext>
            </a:extLst>
          </p:cNvPr>
          <p:cNvSpPr txBox="1"/>
          <p:nvPr/>
        </p:nvSpPr>
        <p:spPr>
          <a:xfrm>
            <a:off x="6414108" y="2626120"/>
            <a:ext cx="4009064" cy="2923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Auflage zur Mitwirkung mit Infoveranstaltung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27F77FE-7283-4FA9-BF36-1C40F7ED7EEF}"/>
              </a:ext>
            </a:extLst>
          </p:cNvPr>
          <p:cNvSpPr txBox="1"/>
          <p:nvPr/>
        </p:nvSpPr>
        <p:spPr>
          <a:xfrm>
            <a:off x="6410759" y="3588656"/>
            <a:ext cx="3968059" cy="2923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Positive Vorprüfung beim Kanton (AGR)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FB3BA2A-26F9-4A75-8566-D13E70031815}"/>
              </a:ext>
            </a:extLst>
          </p:cNvPr>
          <p:cNvSpPr txBox="1"/>
          <p:nvPr/>
        </p:nvSpPr>
        <p:spPr>
          <a:xfrm>
            <a:off x="6393851" y="4499578"/>
            <a:ext cx="3968059" cy="2923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Informationsanlass im Quartier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693EAEF-8E98-4699-AA9F-DDCA476591C6}"/>
              </a:ext>
            </a:extLst>
          </p:cNvPr>
          <p:cNvSpPr txBox="1"/>
          <p:nvPr/>
        </p:nvSpPr>
        <p:spPr>
          <a:xfrm>
            <a:off x="6407864" y="5331262"/>
            <a:ext cx="3968059" cy="4924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Fakultatives Referendum gegen Stadtratsbeschluss ergriffen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C4B1FFC-0973-4215-BDE1-AAB1227DA8C6}"/>
              </a:ext>
            </a:extLst>
          </p:cNvPr>
          <p:cNvSpPr txBox="1"/>
          <p:nvPr/>
        </p:nvSpPr>
        <p:spPr>
          <a:xfrm>
            <a:off x="5089670" y="795557"/>
            <a:ext cx="932939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CH" b="1" dirty="0">
                <a:solidFill>
                  <a:srgbClr val="00B050"/>
                </a:solidFill>
              </a:rPr>
              <a:t>Mär 2015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B0FB557-E25C-48E5-9A6A-7FDBEDC83573}"/>
              </a:ext>
            </a:extLst>
          </p:cNvPr>
          <p:cNvSpPr txBox="1"/>
          <p:nvPr/>
        </p:nvSpPr>
        <p:spPr>
          <a:xfrm>
            <a:off x="5084788" y="1722734"/>
            <a:ext cx="943997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CH" b="1" dirty="0">
                <a:solidFill>
                  <a:srgbClr val="00B050"/>
                </a:solidFill>
              </a:rPr>
              <a:t>Jun 2016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38A6037-9139-4938-AAE1-DFCD9899470E}"/>
              </a:ext>
            </a:extLst>
          </p:cNvPr>
          <p:cNvSpPr txBox="1"/>
          <p:nvPr/>
        </p:nvSpPr>
        <p:spPr>
          <a:xfrm>
            <a:off x="5074192" y="2626120"/>
            <a:ext cx="941093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CH" b="1" dirty="0">
                <a:solidFill>
                  <a:srgbClr val="00B050"/>
                </a:solidFill>
              </a:rPr>
              <a:t>Mai 2017</a:t>
            </a:r>
          </a:p>
        </p:txBody>
      </p:sp>
      <p:sp>
        <p:nvSpPr>
          <p:cNvPr id="49" name="Pfeil: nach links 48">
            <a:extLst>
              <a:ext uri="{FF2B5EF4-FFF2-40B4-BE49-F238E27FC236}">
                <a16:creationId xmlns:a16="http://schemas.microsoft.com/office/drawing/2014/main" id="{02ED13F1-F0DF-4CF8-A314-8516E4DC2677}"/>
              </a:ext>
            </a:extLst>
          </p:cNvPr>
          <p:cNvSpPr/>
          <p:nvPr/>
        </p:nvSpPr>
        <p:spPr>
          <a:xfrm>
            <a:off x="6250411" y="1758861"/>
            <a:ext cx="118533" cy="22013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50" name="Pfeil: nach links 49">
            <a:extLst>
              <a:ext uri="{FF2B5EF4-FFF2-40B4-BE49-F238E27FC236}">
                <a16:creationId xmlns:a16="http://schemas.microsoft.com/office/drawing/2014/main" id="{3CC9081E-02FC-46FA-81D8-30BD1FDC7705}"/>
              </a:ext>
            </a:extLst>
          </p:cNvPr>
          <p:cNvSpPr/>
          <p:nvPr/>
        </p:nvSpPr>
        <p:spPr>
          <a:xfrm>
            <a:off x="6247061" y="831684"/>
            <a:ext cx="118535" cy="22013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1" name="Pfeil: nach links 50">
            <a:extLst>
              <a:ext uri="{FF2B5EF4-FFF2-40B4-BE49-F238E27FC236}">
                <a16:creationId xmlns:a16="http://schemas.microsoft.com/office/drawing/2014/main" id="{70FE05BF-B7ED-47C0-B6EB-EA40222BB857}"/>
              </a:ext>
            </a:extLst>
          </p:cNvPr>
          <p:cNvSpPr/>
          <p:nvPr/>
        </p:nvSpPr>
        <p:spPr>
          <a:xfrm>
            <a:off x="6250411" y="2662247"/>
            <a:ext cx="118533" cy="22013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52" name="Pfeil: nach links 51">
            <a:extLst>
              <a:ext uri="{FF2B5EF4-FFF2-40B4-BE49-F238E27FC236}">
                <a16:creationId xmlns:a16="http://schemas.microsoft.com/office/drawing/2014/main" id="{30EDC303-F3A7-4A43-9865-1378E08BD5AF}"/>
              </a:ext>
            </a:extLst>
          </p:cNvPr>
          <p:cNvSpPr/>
          <p:nvPr/>
        </p:nvSpPr>
        <p:spPr>
          <a:xfrm>
            <a:off x="6247061" y="3608932"/>
            <a:ext cx="118533" cy="22013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53" name="Pfeil: nach links 52">
            <a:extLst>
              <a:ext uri="{FF2B5EF4-FFF2-40B4-BE49-F238E27FC236}">
                <a16:creationId xmlns:a16="http://schemas.microsoft.com/office/drawing/2014/main" id="{B0E54D84-63E8-4A9F-8EDE-6CAF91EBD6F0}"/>
              </a:ext>
            </a:extLst>
          </p:cNvPr>
          <p:cNvSpPr/>
          <p:nvPr/>
        </p:nvSpPr>
        <p:spPr>
          <a:xfrm>
            <a:off x="6230152" y="4535705"/>
            <a:ext cx="118533" cy="22013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54" name="Pfeil: nach links 53">
            <a:extLst>
              <a:ext uri="{FF2B5EF4-FFF2-40B4-BE49-F238E27FC236}">
                <a16:creationId xmlns:a16="http://schemas.microsoft.com/office/drawing/2014/main" id="{9FDC7DFB-30BB-451E-923D-E77DAA2AD81A}"/>
              </a:ext>
            </a:extLst>
          </p:cNvPr>
          <p:cNvSpPr/>
          <p:nvPr/>
        </p:nvSpPr>
        <p:spPr>
          <a:xfrm>
            <a:off x="6244167" y="5462280"/>
            <a:ext cx="118533" cy="22013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AF3B01EF-86D0-4576-98E0-FF68742BEAAD}"/>
              </a:ext>
            </a:extLst>
          </p:cNvPr>
          <p:cNvCxnSpPr/>
          <p:nvPr/>
        </p:nvCxnSpPr>
        <p:spPr>
          <a:xfrm>
            <a:off x="6096000" y="465666"/>
            <a:ext cx="0" cy="613806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wölfeck 56">
            <a:extLst>
              <a:ext uri="{FF2B5EF4-FFF2-40B4-BE49-F238E27FC236}">
                <a16:creationId xmlns:a16="http://schemas.microsoft.com/office/drawing/2014/main" id="{8345D014-DA8E-486F-A195-5DF8650361E1}"/>
              </a:ext>
            </a:extLst>
          </p:cNvPr>
          <p:cNvSpPr/>
          <p:nvPr/>
        </p:nvSpPr>
        <p:spPr>
          <a:xfrm>
            <a:off x="6022608" y="856978"/>
            <a:ext cx="148165" cy="148165"/>
          </a:xfrm>
          <a:prstGeom prst="dodecag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73E0D52-1E56-4BE3-BFB7-9F49BB7A4388}"/>
              </a:ext>
            </a:extLst>
          </p:cNvPr>
          <p:cNvSpPr txBox="1"/>
          <p:nvPr/>
        </p:nvSpPr>
        <p:spPr>
          <a:xfrm>
            <a:off x="5063080" y="3588656"/>
            <a:ext cx="952205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CH" b="1" dirty="0">
                <a:solidFill>
                  <a:srgbClr val="00B050"/>
                </a:solidFill>
              </a:rPr>
              <a:t>Mai 2018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445DA40-0270-4CE0-9D20-0E30432FCCD5}"/>
              </a:ext>
            </a:extLst>
          </p:cNvPr>
          <p:cNvSpPr txBox="1"/>
          <p:nvPr/>
        </p:nvSpPr>
        <p:spPr>
          <a:xfrm>
            <a:off x="5081516" y="4499578"/>
            <a:ext cx="941093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CH" b="1" dirty="0">
                <a:solidFill>
                  <a:srgbClr val="00B050"/>
                </a:solidFill>
              </a:rPr>
              <a:t>Okt 2018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9D011700-B70D-4C1C-B1D4-49C345C2CB93}"/>
              </a:ext>
            </a:extLst>
          </p:cNvPr>
          <p:cNvSpPr txBox="1"/>
          <p:nvPr/>
        </p:nvSpPr>
        <p:spPr>
          <a:xfrm>
            <a:off x="4984168" y="5426153"/>
            <a:ext cx="1037013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CH" b="1" dirty="0">
                <a:solidFill>
                  <a:srgbClr val="00B050"/>
                </a:solidFill>
              </a:rPr>
              <a:t>Dez 2019</a:t>
            </a:r>
          </a:p>
        </p:txBody>
      </p:sp>
      <p:sp>
        <p:nvSpPr>
          <p:cNvPr id="61" name="Zwölfeck 60">
            <a:extLst>
              <a:ext uri="{FF2B5EF4-FFF2-40B4-BE49-F238E27FC236}">
                <a16:creationId xmlns:a16="http://schemas.microsoft.com/office/drawing/2014/main" id="{2996D5D5-C35C-4CA4-8455-5F21B6EBA3B8}"/>
              </a:ext>
            </a:extLst>
          </p:cNvPr>
          <p:cNvSpPr/>
          <p:nvPr/>
        </p:nvSpPr>
        <p:spPr>
          <a:xfrm>
            <a:off x="6027427" y="1792384"/>
            <a:ext cx="148165" cy="148165"/>
          </a:xfrm>
          <a:prstGeom prst="dodecag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62" name="Zwölfeck 61">
            <a:extLst>
              <a:ext uri="{FF2B5EF4-FFF2-40B4-BE49-F238E27FC236}">
                <a16:creationId xmlns:a16="http://schemas.microsoft.com/office/drawing/2014/main" id="{A403DE6D-559D-4FCF-AC56-8FBA6330E1CB}"/>
              </a:ext>
            </a:extLst>
          </p:cNvPr>
          <p:cNvSpPr/>
          <p:nvPr/>
        </p:nvSpPr>
        <p:spPr>
          <a:xfrm>
            <a:off x="6021181" y="2698231"/>
            <a:ext cx="148165" cy="148165"/>
          </a:xfrm>
          <a:prstGeom prst="dodecag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63" name="Zwölfeck 62">
            <a:extLst>
              <a:ext uri="{FF2B5EF4-FFF2-40B4-BE49-F238E27FC236}">
                <a16:creationId xmlns:a16="http://schemas.microsoft.com/office/drawing/2014/main" id="{FAE21EBE-A51D-43FD-92E5-EC596C428BED}"/>
              </a:ext>
            </a:extLst>
          </p:cNvPr>
          <p:cNvSpPr/>
          <p:nvPr/>
        </p:nvSpPr>
        <p:spPr>
          <a:xfrm>
            <a:off x="6021181" y="3648657"/>
            <a:ext cx="148165" cy="148165"/>
          </a:xfrm>
          <a:prstGeom prst="dodecag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65" name="Zwölfeck 64">
            <a:extLst>
              <a:ext uri="{FF2B5EF4-FFF2-40B4-BE49-F238E27FC236}">
                <a16:creationId xmlns:a16="http://schemas.microsoft.com/office/drawing/2014/main" id="{9A538985-775C-45CC-B9DB-7068BA9F6081}"/>
              </a:ext>
            </a:extLst>
          </p:cNvPr>
          <p:cNvSpPr/>
          <p:nvPr/>
        </p:nvSpPr>
        <p:spPr>
          <a:xfrm>
            <a:off x="6021181" y="4554878"/>
            <a:ext cx="148165" cy="148165"/>
          </a:xfrm>
          <a:prstGeom prst="dodecag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66" name="Zwölfeck 65">
            <a:extLst>
              <a:ext uri="{FF2B5EF4-FFF2-40B4-BE49-F238E27FC236}">
                <a16:creationId xmlns:a16="http://schemas.microsoft.com/office/drawing/2014/main" id="{38930360-D1DC-4AAB-B8A8-442B4C8CCA83}"/>
              </a:ext>
            </a:extLst>
          </p:cNvPr>
          <p:cNvSpPr/>
          <p:nvPr/>
        </p:nvSpPr>
        <p:spPr>
          <a:xfrm>
            <a:off x="6035194" y="5498264"/>
            <a:ext cx="148165" cy="148165"/>
          </a:xfrm>
          <a:prstGeom prst="dodecag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70" name="Pfeil: nach links 69">
            <a:extLst>
              <a:ext uri="{FF2B5EF4-FFF2-40B4-BE49-F238E27FC236}">
                <a16:creationId xmlns:a16="http://schemas.microsoft.com/office/drawing/2014/main" id="{70D2622B-495D-4A85-970D-25476783C2AF}"/>
              </a:ext>
            </a:extLst>
          </p:cNvPr>
          <p:cNvSpPr/>
          <p:nvPr/>
        </p:nvSpPr>
        <p:spPr>
          <a:xfrm flipH="1">
            <a:off x="5829526" y="1272869"/>
            <a:ext cx="118535" cy="22013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1" name="Zwölfeck 70">
            <a:extLst>
              <a:ext uri="{FF2B5EF4-FFF2-40B4-BE49-F238E27FC236}">
                <a16:creationId xmlns:a16="http://schemas.microsoft.com/office/drawing/2014/main" id="{7FDA44A6-B6EA-4045-B227-1F46BD179D0F}"/>
              </a:ext>
            </a:extLst>
          </p:cNvPr>
          <p:cNvSpPr/>
          <p:nvPr/>
        </p:nvSpPr>
        <p:spPr>
          <a:xfrm flipH="1">
            <a:off x="6019712" y="1312290"/>
            <a:ext cx="148165" cy="148165"/>
          </a:xfrm>
          <a:prstGeom prst="dodec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09017FE-ED02-46D7-B234-A76C8C459D5B}"/>
              </a:ext>
            </a:extLst>
          </p:cNvPr>
          <p:cNvSpPr txBox="1"/>
          <p:nvPr/>
        </p:nvSpPr>
        <p:spPr>
          <a:xfrm>
            <a:off x="6166313" y="1257137"/>
            <a:ext cx="93966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b="1" dirty="0">
                <a:solidFill>
                  <a:schemeClr val="tx2"/>
                </a:solidFill>
              </a:rPr>
              <a:t>Sep 2015</a:t>
            </a:r>
          </a:p>
        </p:txBody>
      </p:sp>
      <p:sp>
        <p:nvSpPr>
          <p:cNvPr id="74" name="Zwölfeck 73">
            <a:extLst>
              <a:ext uri="{FF2B5EF4-FFF2-40B4-BE49-F238E27FC236}">
                <a16:creationId xmlns:a16="http://schemas.microsoft.com/office/drawing/2014/main" id="{0484DE74-0510-41AA-9A03-B9B6EEF01787}"/>
              </a:ext>
            </a:extLst>
          </p:cNvPr>
          <p:cNvSpPr/>
          <p:nvPr/>
        </p:nvSpPr>
        <p:spPr>
          <a:xfrm>
            <a:off x="6012025" y="5926939"/>
            <a:ext cx="148165" cy="148165"/>
          </a:xfrm>
          <a:prstGeom prst="dodec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dirty="0"/>
          </a:p>
        </p:txBody>
      </p:sp>
      <p:sp>
        <p:nvSpPr>
          <p:cNvPr id="79" name="Pfeil: nach links 78">
            <a:extLst>
              <a:ext uri="{FF2B5EF4-FFF2-40B4-BE49-F238E27FC236}">
                <a16:creationId xmlns:a16="http://schemas.microsoft.com/office/drawing/2014/main" id="{F947CEE4-BCC5-4065-8000-6335B2040BD0}"/>
              </a:ext>
            </a:extLst>
          </p:cNvPr>
          <p:cNvSpPr/>
          <p:nvPr/>
        </p:nvSpPr>
        <p:spPr>
          <a:xfrm flipH="1">
            <a:off x="5824967" y="2219194"/>
            <a:ext cx="118535" cy="22013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80" name="Zwölfeck 79">
            <a:extLst>
              <a:ext uri="{FF2B5EF4-FFF2-40B4-BE49-F238E27FC236}">
                <a16:creationId xmlns:a16="http://schemas.microsoft.com/office/drawing/2014/main" id="{5830C437-5BA8-4FAF-B474-D1315E34415D}"/>
              </a:ext>
            </a:extLst>
          </p:cNvPr>
          <p:cNvSpPr/>
          <p:nvPr/>
        </p:nvSpPr>
        <p:spPr>
          <a:xfrm flipH="1">
            <a:off x="6015153" y="2258615"/>
            <a:ext cx="148165" cy="148165"/>
          </a:xfrm>
          <a:prstGeom prst="dodec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81" name="Pfeil: nach links 80">
            <a:extLst>
              <a:ext uri="{FF2B5EF4-FFF2-40B4-BE49-F238E27FC236}">
                <a16:creationId xmlns:a16="http://schemas.microsoft.com/office/drawing/2014/main" id="{0727DB18-E1A6-4D4C-B47A-40FAF9450145}"/>
              </a:ext>
            </a:extLst>
          </p:cNvPr>
          <p:cNvSpPr/>
          <p:nvPr/>
        </p:nvSpPr>
        <p:spPr>
          <a:xfrm flipH="1">
            <a:off x="5824967" y="3147855"/>
            <a:ext cx="118535" cy="22013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82" name="Zwölfeck 81">
            <a:extLst>
              <a:ext uri="{FF2B5EF4-FFF2-40B4-BE49-F238E27FC236}">
                <a16:creationId xmlns:a16="http://schemas.microsoft.com/office/drawing/2014/main" id="{F6DC936E-6FBE-400B-8AE7-73B11E483740}"/>
              </a:ext>
            </a:extLst>
          </p:cNvPr>
          <p:cNvSpPr/>
          <p:nvPr/>
        </p:nvSpPr>
        <p:spPr>
          <a:xfrm flipH="1">
            <a:off x="6015153" y="3187276"/>
            <a:ext cx="148165" cy="148165"/>
          </a:xfrm>
          <a:prstGeom prst="dodec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AA043A4E-D8BA-4F05-B214-80F6E59720FB}"/>
              </a:ext>
            </a:extLst>
          </p:cNvPr>
          <p:cNvSpPr txBox="1"/>
          <p:nvPr/>
        </p:nvSpPr>
        <p:spPr>
          <a:xfrm>
            <a:off x="6161754" y="3121268"/>
            <a:ext cx="93966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Jun 2017</a:t>
            </a:r>
          </a:p>
        </p:txBody>
      </p:sp>
      <p:sp>
        <p:nvSpPr>
          <p:cNvPr id="84" name="Pfeil: nach links 83">
            <a:extLst>
              <a:ext uri="{FF2B5EF4-FFF2-40B4-BE49-F238E27FC236}">
                <a16:creationId xmlns:a16="http://schemas.microsoft.com/office/drawing/2014/main" id="{D330C7C4-ABCB-4F7B-81EA-89F9D55268BE}"/>
              </a:ext>
            </a:extLst>
          </p:cNvPr>
          <p:cNvSpPr/>
          <p:nvPr/>
        </p:nvSpPr>
        <p:spPr>
          <a:xfrm flipH="1">
            <a:off x="5823403" y="4076296"/>
            <a:ext cx="118535" cy="22013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85" name="Zwölfeck 84">
            <a:extLst>
              <a:ext uri="{FF2B5EF4-FFF2-40B4-BE49-F238E27FC236}">
                <a16:creationId xmlns:a16="http://schemas.microsoft.com/office/drawing/2014/main" id="{88243217-3B7A-4C08-B24C-B95FA268950A}"/>
              </a:ext>
            </a:extLst>
          </p:cNvPr>
          <p:cNvSpPr/>
          <p:nvPr/>
        </p:nvSpPr>
        <p:spPr>
          <a:xfrm flipH="1">
            <a:off x="6013589" y="4115717"/>
            <a:ext cx="148165" cy="148165"/>
          </a:xfrm>
          <a:prstGeom prst="dodec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57CC43D8-7245-4912-93CE-D400D59CC0AF}"/>
              </a:ext>
            </a:extLst>
          </p:cNvPr>
          <p:cNvSpPr txBox="1"/>
          <p:nvPr/>
        </p:nvSpPr>
        <p:spPr>
          <a:xfrm>
            <a:off x="6160189" y="4029336"/>
            <a:ext cx="1091319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Sept 2018</a:t>
            </a:r>
          </a:p>
        </p:txBody>
      </p:sp>
      <p:sp>
        <p:nvSpPr>
          <p:cNvPr id="87" name="Pfeil: nach links 86">
            <a:extLst>
              <a:ext uri="{FF2B5EF4-FFF2-40B4-BE49-F238E27FC236}">
                <a16:creationId xmlns:a16="http://schemas.microsoft.com/office/drawing/2014/main" id="{9A9A5E45-F49A-4A24-8864-D9D61204447D}"/>
              </a:ext>
            </a:extLst>
          </p:cNvPr>
          <p:cNvSpPr/>
          <p:nvPr/>
        </p:nvSpPr>
        <p:spPr>
          <a:xfrm flipH="1">
            <a:off x="5821839" y="4988241"/>
            <a:ext cx="118535" cy="22013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88" name="Zwölfeck 87">
            <a:extLst>
              <a:ext uri="{FF2B5EF4-FFF2-40B4-BE49-F238E27FC236}">
                <a16:creationId xmlns:a16="http://schemas.microsoft.com/office/drawing/2014/main" id="{44B8B85D-28AE-4F77-8D08-91AF34A21169}"/>
              </a:ext>
            </a:extLst>
          </p:cNvPr>
          <p:cNvSpPr/>
          <p:nvPr/>
        </p:nvSpPr>
        <p:spPr>
          <a:xfrm flipH="1">
            <a:off x="6012025" y="5027662"/>
            <a:ext cx="148165" cy="148165"/>
          </a:xfrm>
          <a:prstGeom prst="dodec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2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B5DFB346-1779-4939-9F71-0305DE5F05B4}"/>
              </a:ext>
            </a:extLst>
          </p:cNvPr>
          <p:cNvSpPr txBox="1"/>
          <p:nvPr/>
        </p:nvSpPr>
        <p:spPr>
          <a:xfrm>
            <a:off x="6158626" y="4972509"/>
            <a:ext cx="93966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Okt 2019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7D620EE0-60F5-4ACB-895B-FE2A63E2C280}"/>
              </a:ext>
            </a:extLst>
          </p:cNvPr>
          <p:cNvSpPr txBox="1"/>
          <p:nvPr/>
        </p:nvSpPr>
        <p:spPr>
          <a:xfrm>
            <a:off x="6156807" y="2183422"/>
            <a:ext cx="93966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Jun 2016</a:t>
            </a:r>
          </a:p>
        </p:txBody>
      </p:sp>
      <p:sp>
        <p:nvSpPr>
          <p:cNvPr id="91" name="Pfeil: nach links 90">
            <a:extLst>
              <a:ext uri="{FF2B5EF4-FFF2-40B4-BE49-F238E27FC236}">
                <a16:creationId xmlns:a16="http://schemas.microsoft.com/office/drawing/2014/main" id="{A7CFF430-4ADA-49CA-9929-68B52C2C283F}"/>
              </a:ext>
            </a:extLst>
          </p:cNvPr>
          <p:cNvSpPr/>
          <p:nvPr/>
        </p:nvSpPr>
        <p:spPr>
          <a:xfrm flipH="1">
            <a:off x="5827026" y="5879796"/>
            <a:ext cx="118535" cy="220134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D6B8D6F9-A94D-4D52-92FA-2A5221A00D80}"/>
              </a:ext>
            </a:extLst>
          </p:cNvPr>
          <p:cNvSpPr txBox="1"/>
          <p:nvPr/>
        </p:nvSpPr>
        <p:spPr>
          <a:xfrm>
            <a:off x="6163813" y="5864064"/>
            <a:ext cx="93966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Feb 2020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8E340C4D-8C3B-44E9-8950-2AFD3E45E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9CE7267-3A01-4353-9725-30F52368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1" y="279967"/>
            <a:ext cx="10807601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100% Erneuerbare Energie für Heizung und Warmwasseraufbereitung</a:t>
            </a:r>
            <a:endParaRPr lang="de-DE" dirty="0">
              <a:solidFill>
                <a:srgbClr val="595959"/>
              </a:solidFill>
            </a:endParaRPr>
          </a:p>
        </p:txBody>
      </p:sp>
      <p:pic>
        <p:nvPicPr>
          <p:cNvPr id="5" name="Grafik 4" descr="Ein Bild, das Schild, Zeichnung, Uhr enthält.&#10;&#10;Automatisch generierte Beschreibung">
            <a:extLst>
              <a:ext uri="{FF2B5EF4-FFF2-40B4-BE49-F238E27FC236}">
                <a16:creationId xmlns:a16="http://schemas.microsoft.com/office/drawing/2014/main" id="{D5E775A5-0D88-4DF4-ACC6-1ABE433B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05" y="4192747"/>
            <a:ext cx="3880200" cy="1940101"/>
          </a:xfrm>
          <a:prstGeom prst="rect">
            <a:avLst/>
          </a:prstGeom>
        </p:spPr>
      </p:pic>
      <p:pic>
        <p:nvPicPr>
          <p:cNvPr id="7" name="Picture 2" descr="Bildergebnis für GRUNDWASSERNUTZUNG wärmepumpe">
            <a:extLst>
              <a:ext uri="{FF2B5EF4-FFF2-40B4-BE49-F238E27FC236}">
                <a16:creationId xmlns:a16="http://schemas.microsoft.com/office/drawing/2014/main" id="{438F9687-74A4-4200-BD9E-306FABD1F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 bwMode="auto">
          <a:xfrm>
            <a:off x="1329266" y="817263"/>
            <a:ext cx="3020185" cy="5278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43BB2E-920C-42AD-A0C9-DBDEE12D9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05" y="1002368"/>
            <a:ext cx="1703839" cy="1711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E1BFE7D7-2E14-48FA-8BD5-1311F5AD7576}"/>
              </a:ext>
            </a:extLst>
          </p:cNvPr>
          <p:cNvSpPr/>
          <p:nvPr/>
        </p:nvSpPr>
        <p:spPr>
          <a:xfrm>
            <a:off x="7993180" y="2831398"/>
            <a:ext cx="467451" cy="13613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1346DF4F-8E55-4DA2-AEFC-C139D37B3FCB}"/>
              </a:ext>
            </a:extLst>
          </p:cNvPr>
          <p:cNvSpPr/>
          <p:nvPr/>
        </p:nvSpPr>
        <p:spPr>
          <a:xfrm rot="16200000">
            <a:off x="5157377" y="4377522"/>
            <a:ext cx="467451" cy="13613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A6B9123-52E5-480F-AF3B-7B8B8A762D84}"/>
              </a:ext>
            </a:extLst>
          </p:cNvPr>
          <p:cNvSpPr txBox="1"/>
          <p:nvPr/>
        </p:nvSpPr>
        <p:spPr>
          <a:xfrm>
            <a:off x="1513367" y="4738806"/>
            <a:ext cx="262838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0000"/>
                </a:solidFill>
              </a:rPr>
              <a:t>Grundwassernutzung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F78256-5808-4517-9126-576728C6AF5C}"/>
              </a:ext>
            </a:extLst>
          </p:cNvPr>
          <p:cNvSpPr txBox="1"/>
          <p:nvPr/>
        </p:nvSpPr>
        <p:spPr>
          <a:xfrm>
            <a:off x="9124238" y="1197101"/>
            <a:ext cx="2276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Photovoltaik-Anlage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AB32FC-89BE-4FDC-86F5-9D0684837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3593C9A-D4F5-4EA9-8E1D-7B2AD95518B9}"/>
              </a:ext>
            </a:extLst>
          </p:cNvPr>
          <p:cNvSpPr txBox="1"/>
          <p:nvPr/>
        </p:nvSpPr>
        <p:spPr>
          <a:xfrm>
            <a:off x="5391102" y="5809683"/>
            <a:ext cx="221750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500" b="1" dirty="0"/>
              <a:t>Grundwasserwärme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E0D26AB-585E-47A9-BD60-091554DE1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34532" y="6528859"/>
            <a:ext cx="4122737" cy="149755"/>
          </a:xfrm>
        </p:spPr>
        <p:txBody>
          <a:bodyPr/>
          <a:lstStyle/>
          <a:p>
            <a:r>
              <a:rPr lang="de-CH" dirty="0" err="1"/>
              <a:t>Hoffmatte</a:t>
            </a:r>
            <a:r>
              <a:rPr lang="de-CH" dirty="0"/>
              <a:t> | Thun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4531" y="279967"/>
            <a:ext cx="10807601" cy="790539"/>
          </a:xfrm>
          <a:prstGeom prst="rect">
            <a:avLst/>
          </a:prstGeom>
        </p:spPr>
        <p:txBody>
          <a:bodyPr/>
          <a:lstStyle>
            <a:lvl1pPr marL="4763" indent="0" algn="l" defTabSz="457200" rtl="0" fontAlgn="base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Unicode MS" charset="0"/>
                <a:ea typeface="Geneva" pitchFamily="84" charset="-128"/>
                <a:cs typeface="Geneva" pitchFamily="84" charset="-128"/>
              </a:defRPr>
            </a:lvl9pPr>
          </a:lstStyle>
          <a:p>
            <a:r>
              <a:rPr lang="de-DE" dirty="0">
                <a:solidFill>
                  <a:srgbClr val="D52B1E"/>
                </a:solidFill>
              </a:rPr>
              <a:t>Mobilität</a:t>
            </a:r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B52F9799-5CDB-486A-B7F7-10750D3FB244}"/>
              </a:ext>
            </a:extLst>
          </p:cNvPr>
          <p:cNvSpPr txBox="1">
            <a:spLocks/>
          </p:cNvSpPr>
          <p:nvPr/>
        </p:nvSpPr>
        <p:spPr>
          <a:xfrm>
            <a:off x="334531" y="840518"/>
            <a:ext cx="8120419" cy="2466056"/>
          </a:xfrm>
          <a:prstGeom prst="rect">
            <a:avLst/>
          </a:prstGeom>
        </p:spPr>
        <p:txBody>
          <a:bodyPr/>
          <a:lstStyle>
            <a:lvl1pPr marL="266700" indent="-2667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Lucida Grande"/>
              <a:buChar char="■"/>
              <a:defRPr lang="de-CH" sz="1800" b="0" i="0" kern="12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93700" indent="-215900" algn="l" defTabSz="457200" rtl="0" fontAlgn="base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_"/>
              <a:defRPr sz="1800" b="0" i="0" kern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60A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9C81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E19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Unicode MS"/>
                <a:ea typeface="Geneva" pitchFamily="84" charset="-128"/>
                <a:cs typeface="Geneva" pitchFamily="8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1600" dirty="0"/>
              <a:t>Reduktion der privaten Autoabstellplätze von </a:t>
            </a:r>
            <a:r>
              <a:rPr lang="de-CH" sz="1600" b="1" dirty="0">
                <a:solidFill>
                  <a:srgbClr val="FF0000"/>
                </a:solidFill>
              </a:rPr>
              <a:t>1.2</a:t>
            </a:r>
            <a:r>
              <a:rPr lang="de-CH" sz="1600" dirty="0"/>
              <a:t> auf maximal </a:t>
            </a:r>
            <a:r>
              <a:rPr lang="de-CH" sz="1600" b="1" dirty="0">
                <a:solidFill>
                  <a:srgbClr val="52AF5B"/>
                </a:solidFill>
              </a:rPr>
              <a:t>0.9</a:t>
            </a:r>
            <a:r>
              <a:rPr lang="de-CH" sz="1600" dirty="0"/>
              <a:t> pro Wohnung.</a:t>
            </a:r>
            <a:br>
              <a:rPr lang="de-CH" sz="1600" dirty="0"/>
            </a:br>
            <a:endParaRPr lang="de-CH" sz="1600" dirty="0"/>
          </a:p>
          <a:p>
            <a:pPr lvl="0"/>
            <a:r>
              <a:rPr lang="de-CH" sz="1600" dirty="0"/>
              <a:t>Aufbau quartiereigenen Car-Sharing-Flotte mit dem Fokus auf Elektro-Mobilität.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600" dirty="0">
                <a:solidFill>
                  <a:srgbClr val="52AF5B"/>
                </a:solidFill>
              </a:rPr>
              <a:t>Studien beweisen: </a:t>
            </a:r>
            <a:r>
              <a:rPr lang="de-CH" sz="1600" b="1" dirty="0">
                <a:solidFill>
                  <a:srgbClr val="52AF5B"/>
                </a:solidFill>
              </a:rPr>
              <a:t>jedes Mobility-Auto spart 10 Privatautos ein.</a:t>
            </a:r>
            <a:br>
              <a:rPr lang="de-CH" sz="1600" b="1" dirty="0"/>
            </a:br>
            <a:br>
              <a:rPr lang="de-CH" sz="1600" dirty="0"/>
            </a:br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  <a:p>
            <a:pPr lvl="0"/>
            <a:endParaRPr lang="de-CH" sz="1400" dirty="0"/>
          </a:p>
        </p:txBody>
      </p:sp>
      <p:pic>
        <p:nvPicPr>
          <p:cNvPr id="15" name="Grafik 14" descr="Ein Bild, das Auto, Mann, Personen, geparkt enthält.&#10;&#10;Automatisch generierte Beschreibung">
            <a:extLst>
              <a:ext uri="{FF2B5EF4-FFF2-40B4-BE49-F238E27FC236}">
                <a16:creationId xmlns:a16="http://schemas.microsoft.com/office/drawing/2014/main" id="{3DBF4689-8674-4114-B25A-C271D7872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4"/>
          <a:stretch/>
        </p:blipFill>
        <p:spPr>
          <a:xfrm>
            <a:off x="633554" y="3347170"/>
            <a:ext cx="2703356" cy="17550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DC2B0D-03BA-4931-B9FC-FAD0BB897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854" y="4125956"/>
            <a:ext cx="3272597" cy="184123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0740F14-EB33-402E-8B21-0C7D3537E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170" y="778001"/>
            <a:ext cx="1703839" cy="1711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FDFE75EC-39E7-4258-8D0B-C1F6D613D3AB}"/>
              </a:ext>
            </a:extLst>
          </p:cNvPr>
          <p:cNvSpPr/>
          <p:nvPr/>
        </p:nvSpPr>
        <p:spPr>
          <a:xfrm>
            <a:off x="8893714" y="2607031"/>
            <a:ext cx="467451" cy="136134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4" name="Grafik 2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DE9F433-A20B-4D60-9281-29695A4D9FE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80" y="5242731"/>
            <a:ext cx="769097" cy="2311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E20425-B326-45B9-8F08-2C8A7ED8A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054" y="6256415"/>
            <a:ext cx="934087" cy="52445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BDC1B7B-7D9C-43A5-8899-FE7079CB992B}"/>
              </a:ext>
            </a:extLst>
          </p:cNvPr>
          <p:cNvSpPr txBox="1"/>
          <p:nvPr/>
        </p:nvSpPr>
        <p:spPr>
          <a:xfrm>
            <a:off x="1028861" y="2968020"/>
            <a:ext cx="184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B050"/>
                </a:solidFill>
              </a:rPr>
              <a:t>z.B. Renault ZOE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8FE1A31-DA7D-4F50-8FEA-279C1F715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7048" y="6503012"/>
            <a:ext cx="1493888" cy="1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214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PPT FA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PPT FAG 2013</Template>
  <TotalTime>0</TotalTime>
  <Words>344</Words>
  <Application>Microsoft Office PowerPoint</Application>
  <PresentationFormat>Breitbild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Unicode MS</vt:lpstr>
      <vt:lpstr>Calibri</vt:lpstr>
      <vt:lpstr>Calibri Light</vt:lpstr>
      <vt:lpstr>Lucida Grande</vt:lpstr>
      <vt:lpstr>Wingdings</vt:lpstr>
      <vt:lpstr>Vorlage PPT FAG 2013</vt:lpstr>
      <vt:lpstr>Office-Design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Frutiger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Tschudi Stephan</dc:creator>
  <cp:lastModifiedBy>Manuel Liechti</cp:lastModifiedBy>
  <cp:revision>537</cp:revision>
  <cp:lastPrinted>2020-01-09T16:23:10Z</cp:lastPrinted>
  <dcterms:created xsi:type="dcterms:W3CDTF">2014-02-12T11:45:34Z</dcterms:created>
  <dcterms:modified xsi:type="dcterms:W3CDTF">2020-01-25T18:57:45Z</dcterms:modified>
</cp:coreProperties>
</file>